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4300200" cy="20104100"/>
  <p:notesSz cx="143002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>
      <p:cViewPr>
        <p:scale>
          <a:sx n="80" d="100"/>
          <a:sy n="80" d="100"/>
        </p:scale>
        <p:origin x="1266" y="-45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5.jpg"/><Relationship Id="rId39" Type="http://schemas.openxmlformats.org/officeDocument/2006/relationships/image" Target="../media/image38.jpg"/><Relationship Id="rId21" Type="http://schemas.openxmlformats.org/officeDocument/2006/relationships/image" Target="../media/image20.jpg"/><Relationship Id="rId34" Type="http://schemas.openxmlformats.org/officeDocument/2006/relationships/image" Target="../media/image33.jpg"/><Relationship Id="rId42" Type="http://schemas.openxmlformats.org/officeDocument/2006/relationships/image" Target="../media/image41.jpg"/><Relationship Id="rId47" Type="http://schemas.openxmlformats.org/officeDocument/2006/relationships/image" Target="../media/image46.jpg"/><Relationship Id="rId50" Type="http://schemas.openxmlformats.org/officeDocument/2006/relationships/image" Target="../media/image49.jpg"/><Relationship Id="rId55" Type="http://schemas.openxmlformats.org/officeDocument/2006/relationships/image" Target="../media/image54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29" Type="http://schemas.openxmlformats.org/officeDocument/2006/relationships/image" Target="../media/image28.jp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32" Type="http://schemas.openxmlformats.org/officeDocument/2006/relationships/image" Target="../media/image31.jpg"/><Relationship Id="rId37" Type="http://schemas.openxmlformats.org/officeDocument/2006/relationships/image" Target="../media/image36.png"/><Relationship Id="rId40" Type="http://schemas.openxmlformats.org/officeDocument/2006/relationships/image" Target="../media/image39.jpg"/><Relationship Id="rId45" Type="http://schemas.openxmlformats.org/officeDocument/2006/relationships/image" Target="../media/image44.jpg"/><Relationship Id="rId53" Type="http://schemas.openxmlformats.org/officeDocument/2006/relationships/image" Target="../media/image52.jpg"/><Relationship Id="rId58" Type="http://schemas.openxmlformats.org/officeDocument/2006/relationships/image" Target="../media/image57.jpg"/><Relationship Id="rId5" Type="http://schemas.openxmlformats.org/officeDocument/2006/relationships/image" Target="../media/image4.pn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jpg"/><Relationship Id="rId22" Type="http://schemas.openxmlformats.org/officeDocument/2006/relationships/image" Target="../media/image21.png"/><Relationship Id="rId27" Type="http://schemas.openxmlformats.org/officeDocument/2006/relationships/image" Target="../media/image26.jpg"/><Relationship Id="rId30" Type="http://schemas.openxmlformats.org/officeDocument/2006/relationships/image" Target="../media/image29.jpg"/><Relationship Id="rId35" Type="http://schemas.openxmlformats.org/officeDocument/2006/relationships/image" Target="../media/image34.jpg"/><Relationship Id="rId43" Type="http://schemas.openxmlformats.org/officeDocument/2006/relationships/image" Target="../media/image42.jpg"/><Relationship Id="rId48" Type="http://schemas.openxmlformats.org/officeDocument/2006/relationships/image" Target="../media/image47.jpg"/><Relationship Id="rId56" Type="http://schemas.openxmlformats.org/officeDocument/2006/relationships/image" Target="../media/image55.jpg"/><Relationship Id="rId8" Type="http://schemas.openxmlformats.org/officeDocument/2006/relationships/image" Target="../media/image7.png"/><Relationship Id="rId51" Type="http://schemas.openxmlformats.org/officeDocument/2006/relationships/image" Target="../media/image50.jpg"/><Relationship Id="rId3" Type="http://schemas.openxmlformats.org/officeDocument/2006/relationships/image" Target="../media/image2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jpg"/><Relationship Id="rId33" Type="http://schemas.openxmlformats.org/officeDocument/2006/relationships/image" Target="../media/image32.jpg"/><Relationship Id="rId38" Type="http://schemas.openxmlformats.org/officeDocument/2006/relationships/image" Target="../media/image37.jpg"/><Relationship Id="rId46" Type="http://schemas.openxmlformats.org/officeDocument/2006/relationships/image" Target="../media/image45.jpg"/><Relationship Id="rId59" Type="http://schemas.openxmlformats.org/officeDocument/2006/relationships/image" Target="../media/image58.jpg"/><Relationship Id="rId20" Type="http://schemas.openxmlformats.org/officeDocument/2006/relationships/image" Target="../media/image19.jpg"/><Relationship Id="rId41" Type="http://schemas.openxmlformats.org/officeDocument/2006/relationships/image" Target="../media/image40.jpg"/><Relationship Id="rId54" Type="http://schemas.openxmlformats.org/officeDocument/2006/relationships/image" Target="../media/image5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5" Type="http://schemas.openxmlformats.org/officeDocument/2006/relationships/image" Target="../media/image14.jpg"/><Relationship Id="rId23" Type="http://schemas.openxmlformats.org/officeDocument/2006/relationships/image" Target="../media/image22.png"/><Relationship Id="rId28" Type="http://schemas.openxmlformats.org/officeDocument/2006/relationships/image" Target="../media/image27.jpg"/><Relationship Id="rId36" Type="http://schemas.openxmlformats.org/officeDocument/2006/relationships/image" Target="../media/image35.jpg"/><Relationship Id="rId49" Type="http://schemas.openxmlformats.org/officeDocument/2006/relationships/image" Target="../media/image48.jpg"/><Relationship Id="rId57" Type="http://schemas.openxmlformats.org/officeDocument/2006/relationships/image" Target="../media/image56.jpg"/><Relationship Id="rId10" Type="http://schemas.openxmlformats.org/officeDocument/2006/relationships/image" Target="../media/image9.png"/><Relationship Id="rId31" Type="http://schemas.openxmlformats.org/officeDocument/2006/relationships/image" Target="../media/image30.jpg"/><Relationship Id="rId44" Type="http://schemas.openxmlformats.org/officeDocument/2006/relationships/image" Target="../media/image43.jpg"/><Relationship Id="rId52" Type="http://schemas.openxmlformats.org/officeDocument/2006/relationships/image" Target="../media/image51.jpg"/><Relationship Id="rId60" Type="http://schemas.openxmlformats.org/officeDocument/2006/relationships/image" Target="../media/image5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2991" y="6232271"/>
            <a:ext cx="12160568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0" i="0">
                <a:solidFill>
                  <a:srgbClr val="01F201"/>
                </a:solidFill>
                <a:latin typeface="Courier New"/>
                <a:cs typeface="Courier Ne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45982" y="11258296"/>
            <a:ext cx="1001458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5888" y="17865343"/>
            <a:ext cx="337017" cy="1169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3717" y="15605954"/>
            <a:ext cx="278554" cy="5502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3717" y="15334276"/>
            <a:ext cx="278554" cy="8941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16617" y="18033852"/>
            <a:ext cx="61901" cy="9972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5888" y="14784044"/>
            <a:ext cx="354211" cy="10660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87020" y="14385126"/>
            <a:ext cx="175386" cy="17882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09158" y="12675968"/>
            <a:ext cx="41267" cy="20633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557575" y="12672529"/>
            <a:ext cx="24072" cy="2407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37326" y="12455876"/>
            <a:ext cx="51584" cy="2063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27434" y="11544554"/>
            <a:ext cx="1544088" cy="581182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497411" y="11554870"/>
            <a:ext cx="1568161" cy="57430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009314" y="11554870"/>
            <a:ext cx="1609428" cy="56742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220558" y="11547992"/>
            <a:ext cx="1626623" cy="57086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524654" y="11578943"/>
            <a:ext cx="443624" cy="52959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9868" y="4728555"/>
            <a:ext cx="3559312" cy="4064838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12133" y="4419050"/>
            <a:ext cx="450502" cy="233848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116422" y="4339954"/>
            <a:ext cx="1578477" cy="804714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139259" y="6630295"/>
            <a:ext cx="3015958" cy="226970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056725" y="1148609"/>
            <a:ext cx="1712596" cy="588060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999731" y="1152048"/>
            <a:ext cx="3239490" cy="5846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049847" y="416112"/>
            <a:ext cx="1461553" cy="57774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717737" y="416112"/>
            <a:ext cx="2678941" cy="674034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21762" y="18199746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148" y="0"/>
                </a:lnTo>
              </a:path>
            </a:pathLst>
          </a:custGeom>
          <a:ln w="7703">
            <a:solidFill>
              <a:srgbClr val="4F67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1025272" y="18577205"/>
            <a:ext cx="3156955" cy="1526893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103401" y="19158388"/>
            <a:ext cx="467697" cy="563987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170944" y="19165267"/>
            <a:ext cx="567426" cy="557109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705217" y="11541114"/>
            <a:ext cx="557109" cy="5914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314645" y="9395210"/>
            <a:ext cx="1069513" cy="1024807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531299" y="9639375"/>
            <a:ext cx="605255" cy="56742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56839" y="966344"/>
            <a:ext cx="866615" cy="863176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038562" y="852859"/>
            <a:ext cx="863176" cy="856298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223764" y="15616270"/>
            <a:ext cx="202898" cy="110046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216886" y="15743511"/>
            <a:ext cx="216653" cy="99729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907882" y="10021099"/>
            <a:ext cx="3545557" cy="110046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883308" y="9840554"/>
            <a:ext cx="288871" cy="111765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337249" y="10021099"/>
            <a:ext cx="515842" cy="110046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337249" y="10203364"/>
            <a:ext cx="1021368" cy="106607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223764" y="15616270"/>
            <a:ext cx="202898" cy="110046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216886" y="15743511"/>
            <a:ext cx="216653" cy="99729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244398" y="19364726"/>
            <a:ext cx="196020" cy="168508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9336748" y="14343859"/>
            <a:ext cx="3040031" cy="268238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9697838" y="14777166"/>
            <a:ext cx="1540649" cy="364528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0261825" y="15296447"/>
            <a:ext cx="1272411" cy="374845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8903441" y="19306263"/>
            <a:ext cx="1379018" cy="110046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0488796" y="15791657"/>
            <a:ext cx="2548261" cy="381723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0488796" y="16352206"/>
            <a:ext cx="2321291" cy="350772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1651161" y="16840536"/>
            <a:ext cx="718740" cy="443624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0591965" y="17830953"/>
            <a:ext cx="2795866" cy="39204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1658039" y="18539378"/>
            <a:ext cx="2644552" cy="756568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3879601" y="19309703"/>
            <a:ext cx="422990" cy="326700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3528828" y="19636403"/>
            <a:ext cx="770324" cy="388601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701778" y="11535957"/>
            <a:ext cx="1648976" cy="600096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443624" y="9498379"/>
            <a:ext cx="326700" cy="450502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4852358" y="9529329"/>
            <a:ext cx="350772" cy="307785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811592" y="19712060"/>
            <a:ext cx="288871" cy="89412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5082767" y="14780606"/>
            <a:ext cx="488330" cy="464258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5082767" y="15492468"/>
            <a:ext cx="488330" cy="478014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5082767" y="16231843"/>
            <a:ext cx="488330" cy="460819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5082767" y="17645251"/>
            <a:ext cx="488330" cy="467697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9797567" y="15533735"/>
            <a:ext cx="416112" cy="398918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0702011" y="16180258"/>
            <a:ext cx="567426" cy="85973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2249539" y="17239454"/>
            <a:ext cx="601816" cy="4676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0" i="0">
                <a:solidFill>
                  <a:srgbClr val="01F201"/>
                </a:solidFill>
                <a:latin typeface="Courier New"/>
                <a:cs typeface="Courier Ne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0" i="0">
                <a:solidFill>
                  <a:srgbClr val="01F201"/>
                </a:solidFill>
                <a:latin typeface="Courier New"/>
                <a:cs typeface="Courier Ne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5327" y="4623943"/>
            <a:ext cx="6223349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67873" y="4623943"/>
            <a:ext cx="6223349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50" b="0" i="0">
                <a:solidFill>
                  <a:srgbClr val="01F201"/>
                </a:solidFill>
                <a:latin typeface="Courier New"/>
                <a:cs typeface="Courier Ne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5913" y="692857"/>
            <a:ext cx="4119879" cy="922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850" b="0" i="0">
                <a:solidFill>
                  <a:srgbClr val="01F201"/>
                </a:solidFill>
                <a:latin typeface="Courier New"/>
                <a:cs typeface="Courier Ne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327" y="4623943"/>
            <a:ext cx="1287589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64227" y="18696814"/>
            <a:ext cx="4578096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5327" y="18696814"/>
            <a:ext cx="3290506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300716" y="18696814"/>
            <a:ext cx="3290506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302591" cy="198633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302591" cy="201041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875913" y="692857"/>
            <a:ext cx="4119879" cy="922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615" dirty="0"/>
              <a:t>fCO.t.G.C.G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79216" y="1479230"/>
            <a:ext cx="4458335" cy="317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spc="95" dirty="0">
                <a:solidFill>
                  <a:srgbClr val="00F900"/>
                </a:solidFill>
                <a:latin typeface="Calibri"/>
                <a:cs typeface="Calibri"/>
              </a:rPr>
              <a:t>PRESTAÇÄO</a:t>
            </a:r>
            <a:r>
              <a:rPr sz="1900" spc="-10" dirty="0">
                <a:solidFill>
                  <a:srgbClr val="00F900"/>
                </a:solidFill>
                <a:latin typeface="Calibri"/>
                <a:cs typeface="Calibri"/>
              </a:rPr>
              <a:t> </a:t>
            </a:r>
            <a:r>
              <a:rPr sz="1900" spc="100" dirty="0">
                <a:solidFill>
                  <a:srgbClr val="11EF00"/>
                </a:solidFill>
                <a:latin typeface="Calibri"/>
                <a:cs typeface="Calibri"/>
              </a:rPr>
              <a:t>DE</a:t>
            </a:r>
            <a:r>
              <a:rPr sz="1900" dirty="0">
                <a:solidFill>
                  <a:srgbClr val="11EF00"/>
                </a:solidFill>
                <a:latin typeface="Calibri"/>
                <a:cs typeface="Calibri"/>
              </a:rPr>
              <a:t> </a:t>
            </a:r>
            <a:r>
              <a:rPr sz="1900" spc="70" dirty="0">
                <a:solidFill>
                  <a:srgbClr val="00F607"/>
                </a:solidFill>
                <a:latin typeface="Calibri"/>
                <a:cs typeface="Calibri"/>
              </a:rPr>
              <a:t>SERVICOS</a:t>
            </a:r>
            <a:r>
              <a:rPr sz="1900" spc="175" dirty="0">
                <a:solidFill>
                  <a:srgbClr val="00F607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1F400"/>
                </a:solidFill>
                <a:latin typeface="Calibri"/>
                <a:cs typeface="Calibri"/>
              </a:rPr>
              <a:t>(SU)</a:t>
            </a:r>
            <a:r>
              <a:rPr sz="1900" spc="145" dirty="0">
                <a:solidFill>
                  <a:srgbClr val="01F400"/>
                </a:solidFill>
                <a:latin typeface="Calibri"/>
                <a:cs typeface="Calibri"/>
              </a:rPr>
              <a:t>  </a:t>
            </a:r>
            <a:r>
              <a:rPr sz="1900" spc="60" dirty="0">
                <a:solidFill>
                  <a:srgbClr val="00F00F"/>
                </a:solidFill>
                <a:latin typeface="Calibri"/>
                <a:cs typeface="Calibri"/>
              </a:rPr>
              <a:t>LIMITADA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0442" y="2700105"/>
            <a:ext cx="4215765" cy="1419812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635"/>
              </a:spcBef>
            </a:pPr>
            <a:r>
              <a:rPr lang="en-US" sz="2400" dirty="0"/>
              <a:t>NATIONAL COVERAGE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21900"/>
              </a:lnSpc>
              <a:spcBef>
                <a:spcPts val="465"/>
              </a:spcBef>
            </a:pPr>
            <a:r>
              <a:rPr lang="en-US" sz="1250" spc="-10" dirty="0">
                <a:latin typeface="Lucida Sans Unicode"/>
                <a:cs typeface="Lucida Sans Unicode"/>
              </a:rPr>
              <a:t> </a:t>
            </a:r>
            <a:r>
              <a:rPr lang="en-US" sz="1400" dirty="0"/>
              <a:t>Operational presence throughout the country, supported by local teams and strategic partners, ensuring proximity, agility, and legal compliance.</a:t>
            </a:r>
            <a:endParaRPr sz="125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3364" y="4774891"/>
            <a:ext cx="104139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-50" dirty="0"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8913" y="4834498"/>
            <a:ext cx="27305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latin typeface="Calibri"/>
                <a:cs typeface="Calibri"/>
              </a:rPr>
              <a:t>03 </a:t>
            </a:r>
            <a:r>
              <a:rPr sz="1350" spc="-330" dirty="0">
                <a:solidFill>
                  <a:srgbClr val="829E49"/>
                </a:solidFill>
                <a:latin typeface="Calibri"/>
                <a:cs typeface="Calibri"/>
              </a:rPr>
              <a:t>/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5134" y="5459815"/>
            <a:ext cx="194945" cy="251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spc="-45" dirty="0">
                <a:latin typeface="Calibri"/>
                <a:cs typeface="Calibri"/>
              </a:rPr>
              <a:t>02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9450" y="6271979"/>
            <a:ext cx="18923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75" dirty="0">
                <a:latin typeface="Calibri"/>
                <a:cs typeface="Calibri"/>
              </a:rPr>
              <a:t>10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3913" y="6780945"/>
            <a:ext cx="173355" cy="264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spc="-45" dirty="0">
                <a:latin typeface="Calibri"/>
                <a:cs typeface="Calibri"/>
              </a:rPr>
              <a:t>J2</a:t>
            </a:r>
            <a:endParaRPr sz="155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503609"/>
              </p:ext>
            </p:extLst>
          </p:nvPr>
        </p:nvGraphicFramePr>
        <p:xfrm>
          <a:off x="1507850" y="5769305"/>
          <a:ext cx="4965065" cy="2870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9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ts val="1440"/>
                        </a:lnSpc>
                      </a:pPr>
                      <a:r>
                        <a:rPr sz="1250" spc="-25" dirty="0">
                          <a:solidFill>
                            <a:srgbClr val="00280F"/>
                          </a:solidFill>
                          <a:latin typeface="Lucida Sans Unicode"/>
                          <a:cs typeface="Lucida Sans Unicode"/>
                        </a:rPr>
                        <a:t>OJ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440"/>
                        </a:lnSpc>
                      </a:pPr>
                      <a:r>
                        <a:rPr sz="1250" spc="-10" dirty="0">
                          <a:solidFill>
                            <a:srgbClr val="181818"/>
                          </a:solidFill>
                          <a:latin typeface="Lucida Sans Unicode"/>
                          <a:cs typeface="Lucida Sans Unicode"/>
                        </a:rPr>
                        <a:t>Luanda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</a:pPr>
                      <a:r>
                        <a:rPr sz="1250" spc="-25" dirty="0">
                          <a:solidFill>
                            <a:srgbClr val="002A0E"/>
                          </a:solidFill>
                          <a:latin typeface="Lucida Sans Unicode"/>
                          <a:cs typeface="Lucida Sans Unicode"/>
                        </a:rPr>
                        <a:t>1J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440"/>
                        </a:lnSpc>
                      </a:pPr>
                      <a:r>
                        <a:rPr sz="1250" spc="-85" dirty="0">
                          <a:latin typeface="Lucida Sans Unicode"/>
                          <a:cs typeface="Lucida Sans Unicode"/>
                        </a:rPr>
                        <a:t>Bengueb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marL="345440">
                        <a:lnSpc>
                          <a:spcPts val="1820"/>
                        </a:lnSpc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07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300" spc="-25" dirty="0">
                          <a:solidFill>
                            <a:srgbClr val="002108"/>
                          </a:solidFill>
                          <a:latin typeface="Lucida Sans Unicode"/>
                          <a:cs typeface="Lucida Sans Unicode"/>
                        </a:rPr>
                        <a:t>02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300" spc="-10" dirty="0">
                          <a:solidFill>
                            <a:srgbClr val="1A1A1A"/>
                          </a:solidFill>
                          <a:latin typeface="Lucida Sans Unicode"/>
                          <a:cs typeface="Lucida Sans Unicode"/>
                        </a:rPr>
                        <a:t>Bcngo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300" spc="-25" dirty="0">
                          <a:solidFill>
                            <a:srgbClr val="001A08"/>
                          </a:solidFill>
                          <a:latin typeface="Lucida Sans Unicode"/>
                          <a:cs typeface="Lucida Sans Unicode"/>
                        </a:rPr>
                        <a:t>12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300" spc="-10" dirty="0">
                          <a:solidFill>
                            <a:srgbClr val="111111"/>
                          </a:solidFill>
                          <a:latin typeface="Lucida Sans Unicode"/>
                          <a:cs typeface="Lucida Sans Unicode"/>
                        </a:rPr>
                        <a:t>Huam&amp;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381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4769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spc="-25" dirty="0">
                          <a:solidFill>
                            <a:srgbClr val="1F1F1F"/>
                          </a:solidFill>
                          <a:latin typeface="Lucida Sans Unicode"/>
                          <a:cs typeface="Lucida Sans Unicode"/>
                        </a:rPr>
                        <a:t>03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spc="-20" dirty="0">
                          <a:solidFill>
                            <a:srgbClr val="0F0F0F"/>
                          </a:solidFill>
                          <a:latin typeface="Lucida Sans Unicode"/>
                          <a:cs typeface="Lucida Sans Unicode"/>
                        </a:rPr>
                        <a:t>Uige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spc="-25" dirty="0">
                          <a:solidFill>
                            <a:srgbClr val="161616"/>
                          </a:solidFill>
                          <a:latin typeface="Lucida Sans Unicode"/>
                          <a:cs typeface="Lucida Sans Unicode"/>
                        </a:rPr>
                        <a:t>13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spc="-25" dirty="0">
                          <a:solidFill>
                            <a:srgbClr val="1F1F1F"/>
                          </a:solidFill>
                          <a:latin typeface="Lucida Sans Unicode"/>
                          <a:cs typeface="Lucida Sans Unicode"/>
                        </a:rPr>
                        <a:t>Bié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239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50" spc="-25" dirty="0">
                          <a:solidFill>
                            <a:srgbClr val="2B2B2B"/>
                          </a:solidFill>
                          <a:latin typeface="Lucida Sans Unicode"/>
                          <a:cs typeface="Lucida Sans Unicode"/>
                        </a:rPr>
                        <a:t>04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50" spc="-25" dirty="0">
                          <a:solidFill>
                            <a:srgbClr val="181818"/>
                          </a:solidFill>
                          <a:latin typeface="Lucida Sans Unicode"/>
                          <a:cs typeface="Lucida Sans Unicode"/>
                        </a:rPr>
                        <a:t>Cabinda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50" spc="-25" dirty="0">
                          <a:solidFill>
                            <a:srgbClr val="001100"/>
                          </a:solidFill>
                          <a:latin typeface="Lucida Sans Unicode"/>
                          <a:cs typeface="Lucida Sans Unicode"/>
                        </a:rPr>
                        <a:t>14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50" spc="-10" dirty="0">
                          <a:latin typeface="Lucida Sans Unicode"/>
                          <a:cs typeface="Lucida Sans Unicode"/>
                        </a:rPr>
                        <a:t>Moxico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969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50" spc="-25" dirty="0">
                          <a:solidFill>
                            <a:srgbClr val="002B16"/>
                          </a:solidFill>
                          <a:latin typeface="Lucida Sans Unicode"/>
                          <a:cs typeface="Lucida Sans Unicode"/>
                        </a:rPr>
                        <a:t>05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50" spc="-10" dirty="0">
                          <a:latin typeface="Lucida Sans Unicode"/>
                          <a:cs typeface="Lucida Sans Unicode"/>
                        </a:rPr>
                        <a:t>Zaire</a:t>
                      </a:r>
                      <a:endParaRPr sz="125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50" spc="-25" dirty="0">
                          <a:solidFill>
                            <a:srgbClr val="151515"/>
                          </a:solidFill>
                          <a:latin typeface="Lucida Sans Unicode"/>
                          <a:cs typeface="Lucida Sans Unicode"/>
                        </a:rPr>
                        <a:t>JS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937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50" spc="-10" dirty="0">
                          <a:solidFill>
                            <a:srgbClr val="0E0E0E"/>
                          </a:solidFill>
                          <a:latin typeface="Lucida Sans Unicode"/>
                          <a:cs typeface="Lucida Sans Unicode"/>
                        </a:rPr>
                        <a:t>Cuando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985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50" spc="-25" dirty="0">
                          <a:solidFill>
                            <a:srgbClr val="1D1D1D"/>
                          </a:solidFill>
                          <a:latin typeface="Lucida Sans Unicode"/>
                          <a:cs typeface="Lucida Sans Unicode"/>
                        </a:rPr>
                        <a:t>06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50" spc="-170" dirty="0">
                          <a:solidFill>
                            <a:srgbClr val="0F0F0F"/>
                          </a:solidFill>
                          <a:latin typeface="Lucida Sans Unicode"/>
                          <a:cs typeface="Lucida Sans Unicode"/>
                        </a:rPr>
                        <a:t>Cuanza</a:t>
                      </a:r>
                      <a:r>
                        <a:rPr sz="1250" spc="-60" dirty="0">
                          <a:solidFill>
                            <a:srgbClr val="0F0F0F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lang="en-US" sz="1250" spc="-20" dirty="0">
                          <a:solidFill>
                            <a:srgbClr val="0E0E0E"/>
                          </a:solidFill>
                          <a:latin typeface="Lucida Sans Unicode"/>
                          <a:cs typeface="Lucida Sans Unicode"/>
                        </a:rPr>
                        <a:t>Norte</a:t>
                      </a:r>
                      <a:endParaRPr sz="1250" dirty="0">
                        <a:latin typeface="Lucida Sans Unicode"/>
                        <a:cs typeface="Lucida Sans Unicode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50" spc="-110" dirty="0">
                          <a:solidFill>
                            <a:srgbClr val="161616"/>
                          </a:solidFill>
                          <a:latin typeface="Lucida Sans Unicode"/>
                          <a:cs typeface="Lucida Sans Unicode"/>
                        </a:rPr>
                        <a:t>Cubango</a:t>
                      </a:r>
                      <a:endParaRPr sz="1250">
                        <a:latin typeface="Lucida Sans Unicode"/>
                        <a:cs typeface="Lucida Sans Unicode"/>
                      </a:endParaRPr>
                    </a:p>
                  </a:txBody>
                  <a:tcPr marL="0" marR="0" marT="3810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300" spc="-25" dirty="0">
                          <a:solidFill>
                            <a:srgbClr val="001A07"/>
                          </a:solidFill>
                          <a:latin typeface="Lucida Sans Unicode"/>
                          <a:cs typeface="Lucida Sans Unicode"/>
                        </a:rPr>
                        <a:t>07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300" spc="-10" dirty="0">
                          <a:solidFill>
                            <a:srgbClr val="0C0C0C"/>
                          </a:solidFill>
                          <a:latin typeface="Lucida Sans Unicode"/>
                          <a:cs typeface="Lucida Sans Unicode"/>
                        </a:rPr>
                        <a:t>Malanje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300" spc="-25" dirty="0">
                          <a:solidFill>
                            <a:srgbClr val="001301"/>
                          </a:solidFill>
                          <a:latin typeface="Lucida Sans Unicode"/>
                          <a:cs typeface="Lucida Sans Unicode"/>
                        </a:rPr>
                        <a:t>J7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300" spc="-10" dirty="0">
                          <a:solidFill>
                            <a:srgbClr val="0E0E0E"/>
                          </a:solidFill>
                          <a:latin typeface="Lucida Sans Unicode"/>
                          <a:cs typeface="Lucida Sans Unicode"/>
                        </a:rPr>
                        <a:t>Huila</a:t>
                      </a:r>
                      <a:endParaRPr sz="13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1755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50" spc="-25" dirty="0">
                          <a:solidFill>
                            <a:srgbClr val="082A1A"/>
                          </a:solidFill>
                          <a:latin typeface="Calibri"/>
                          <a:cs typeface="Calibri"/>
                        </a:rPr>
                        <a:t>08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50" spc="-10" dirty="0">
                          <a:solidFill>
                            <a:srgbClr val="0F0F0F"/>
                          </a:solidFill>
                          <a:latin typeface="Calibri"/>
                          <a:cs typeface="Calibri"/>
                        </a:rPr>
                        <a:t>Lunda</a:t>
                      </a:r>
                      <a:r>
                        <a:rPr sz="1250" spc="-60" dirty="0">
                          <a:solidFill>
                            <a:srgbClr val="0F0F0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horte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50" spc="-25" dirty="0">
                          <a:latin typeface="Calibri"/>
                          <a:cs typeface="Calibri"/>
                        </a:rPr>
                        <a:t>18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50" spc="-10" dirty="0">
                          <a:solidFill>
                            <a:srgbClr val="0F0F0F"/>
                          </a:solidFill>
                          <a:latin typeface="Calibri"/>
                          <a:cs typeface="Calibri"/>
                        </a:rPr>
                        <a:t>Namibe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350" spc="-25" dirty="0">
                          <a:latin typeface="Calibri"/>
                          <a:cs typeface="Calibri"/>
                        </a:rPr>
                        <a:t>18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R="7302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250" spc="-25" dirty="0">
                          <a:solidFill>
                            <a:srgbClr val="365944"/>
                          </a:solidFill>
                          <a:latin typeface="Calibri"/>
                          <a:cs typeface="Calibri"/>
                        </a:rPr>
                        <a:t>09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9369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250" dirty="0">
                          <a:latin typeface="Calibri"/>
                          <a:cs typeface="Calibri"/>
                        </a:rPr>
                        <a:t>Lunda</a:t>
                      </a:r>
                      <a:r>
                        <a:rPr sz="12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Sul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9369" marB="0"/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250" spc="-25" dirty="0">
                          <a:solidFill>
                            <a:srgbClr val="1A1A1A"/>
                          </a:solidFill>
                          <a:latin typeface="Calibri"/>
                          <a:cs typeface="Calibri"/>
                        </a:rPr>
                        <a:t>J9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9369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50" spc="-10" dirty="0">
                          <a:solidFill>
                            <a:srgbClr val="131313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875" spc="-15" baseline="2222" dirty="0">
                          <a:solidFill>
                            <a:srgbClr val="131313"/>
                          </a:solidFill>
                          <a:latin typeface="Calibri"/>
                          <a:cs typeface="Calibri"/>
                        </a:rPr>
                        <a:t>unen</a:t>
                      </a:r>
                      <a:r>
                        <a:rPr sz="1250" spc="-10" dirty="0">
                          <a:solidFill>
                            <a:srgbClr val="131313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254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5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8105" algn="r">
                        <a:lnSpc>
                          <a:spcPts val="1470"/>
                        </a:lnSpc>
                        <a:spcBef>
                          <a:spcPts val="245"/>
                        </a:spcBef>
                      </a:pPr>
                      <a:r>
                        <a:rPr sz="1250" spc="-25" dirty="0">
                          <a:solidFill>
                            <a:srgbClr val="001300"/>
                          </a:solidFill>
                          <a:latin typeface="Calibri"/>
                          <a:cs typeface="Calibri"/>
                        </a:rPr>
                        <a:t>IO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ts val="1470"/>
                        </a:lnSpc>
                        <a:spcBef>
                          <a:spcPts val="245"/>
                        </a:spcBef>
                      </a:pPr>
                      <a:r>
                        <a:rPr sz="1250" dirty="0">
                          <a:latin typeface="Calibri"/>
                          <a:cs typeface="Calibri"/>
                        </a:rPr>
                        <a:t>Cuanza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solidFill>
                            <a:srgbClr val="0E0E0E"/>
                          </a:solidFill>
                          <a:latin typeface="Calibri"/>
                          <a:cs typeface="Calibri"/>
                        </a:rPr>
                        <a:t>Sul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5135852" y="5319391"/>
            <a:ext cx="800100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spc="-75" dirty="0">
                <a:latin typeface="Calibri"/>
                <a:cs typeface="Calibri"/>
              </a:rPr>
              <a:t>NA</a:t>
            </a:r>
            <a:r>
              <a:rPr lang="en-US" sz="1550" spc="-75" dirty="0">
                <a:latin typeface="Calibri"/>
                <a:cs typeface="Calibri"/>
              </a:rPr>
              <a:t>TIONAL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9210" y="9445044"/>
            <a:ext cx="1322070" cy="51232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715"/>
              </a:spcBef>
            </a:pPr>
            <a:r>
              <a:rPr lang="en-US" sz="1300" spc="-65" dirty="0">
                <a:latin typeface="Calibri"/>
                <a:cs typeface="Calibri"/>
              </a:rPr>
              <a:t> </a:t>
            </a:r>
            <a:r>
              <a:rPr lang="en-US" sz="1400" dirty="0"/>
              <a:t>Local teams</a:t>
            </a:r>
            <a:endParaRPr sz="1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000" spc="-35" dirty="0">
                <a:solidFill>
                  <a:srgbClr val="181818"/>
                </a:solidFill>
                <a:latin typeface="Calibri"/>
                <a:cs typeface="Calibri"/>
              </a:rPr>
              <a:t>Conłw&lt;•+n&lt;nto</a:t>
            </a:r>
            <a:r>
              <a:rPr sz="1000" spc="8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tciri:orul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50548" y="9445044"/>
            <a:ext cx="2039051" cy="51232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lang="en-US" sz="1400" dirty="0"/>
              <a:t>Strategic Partnerships</a:t>
            </a:r>
            <a:endParaRPr sz="1300" dirty="0">
              <a:latin typeface="Calibri"/>
              <a:cs typeface="Calibri"/>
            </a:endParaRPr>
          </a:p>
          <a:p>
            <a:pPr marL="15875">
              <a:lnSpc>
                <a:spcPct val="100000"/>
              </a:lnSpc>
              <a:spcBef>
                <a:spcPts val="434"/>
              </a:spcBef>
            </a:pPr>
            <a:r>
              <a:rPr sz="1000" dirty="0">
                <a:solidFill>
                  <a:srgbClr val="1C1C1C"/>
                </a:solidFill>
                <a:latin typeface="Calibri"/>
                <a:cs typeface="Calibri"/>
              </a:rPr>
              <a:t>RI+dr</a:t>
            </a:r>
            <a:r>
              <a:rPr sz="1000" spc="-10" dirty="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282828"/>
                </a:solidFill>
                <a:latin typeface="Calibri"/>
                <a:cs typeface="Calibri"/>
              </a:rPr>
              <a:t>dc</a:t>
            </a:r>
            <a:r>
              <a:rPr sz="1000" spc="90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1000" spc="-40" dirty="0">
                <a:solidFill>
                  <a:srgbClr val="3A3A3A"/>
                </a:solidFill>
                <a:latin typeface="Calibri"/>
                <a:cs typeface="Calibri"/>
              </a:rPr>
              <a:t>j&gt;arcriror</a:t>
            </a:r>
            <a:r>
              <a:rPr sz="1000" spc="-40" dirty="0">
                <a:solidFill>
                  <a:srgbClr val="1F1F1F"/>
                </a:solidFill>
                <a:latin typeface="Calibri"/>
                <a:cs typeface="Calibri"/>
              </a:rPr>
              <a:t>c</a:t>
            </a:r>
            <a:r>
              <a:rPr sz="1000" spc="-40" dirty="0">
                <a:solidFill>
                  <a:srgbClr val="3A3A3A"/>
                </a:solidFill>
                <a:latin typeface="Calibri"/>
                <a:cs typeface="Calibri"/>
              </a:rPr>
              <a:t>.</a:t>
            </a:r>
            <a:r>
              <a:rPr sz="1000" spc="150" dirty="0">
                <a:solidFill>
                  <a:srgbClr val="3A3A3A"/>
                </a:solidFill>
                <a:latin typeface="Calibri"/>
                <a:cs typeface="Calibri"/>
              </a:rPr>
              <a:t>  </a:t>
            </a:r>
            <a:r>
              <a:rPr sz="1000" spc="-25" dirty="0">
                <a:solidFill>
                  <a:srgbClr val="343434"/>
                </a:solidFill>
                <a:latin typeface="Calibri"/>
                <a:cs typeface="Calibri"/>
              </a:rPr>
              <a:t>op&lt;•rado'r=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77947" y="9777417"/>
            <a:ext cx="530860" cy="177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spc="-30" dirty="0">
                <a:solidFill>
                  <a:srgbClr val="00260F"/>
                </a:solidFill>
                <a:latin typeface="Calibri"/>
                <a:cs typeface="Calibri"/>
              </a:rPr>
              <a:t>*••£</a:t>
            </a:r>
            <a:r>
              <a:rPr sz="1000" u="sng" spc="155" dirty="0">
                <a:solidFill>
                  <a:srgbClr val="00260F"/>
                </a:solidFill>
                <a:uFill>
                  <a:solidFill>
                    <a:srgbClr val="00250E"/>
                  </a:solidFill>
                </a:uFill>
                <a:latin typeface="Calibri"/>
                <a:cs typeface="Calibri"/>
              </a:rPr>
              <a:t>  </a:t>
            </a:r>
            <a:r>
              <a:rPr sz="1000" spc="-95" dirty="0">
                <a:solidFill>
                  <a:srgbClr val="00260F"/>
                </a:solidFill>
                <a:latin typeface="Calibri"/>
                <a:cs typeface="Calibri"/>
              </a:rPr>
              <a:t>.F•*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69329" y="4782454"/>
            <a:ext cx="1808633" cy="3064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1900" spc="-95" dirty="0">
                <a:latin typeface="Calibri"/>
                <a:cs typeface="Calibri"/>
              </a:rPr>
              <a:t>PROVINCE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12967" y="9423975"/>
            <a:ext cx="1041400" cy="52322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lang="en-US" sz="1400" dirty="0"/>
              <a:t>Compliance</a:t>
            </a:r>
            <a:endParaRPr sz="1350" dirty="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535"/>
              </a:spcBef>
            </a:pPr>
            <a:r>
              <a:rPr sz="900" spc="-35" dirty="0">
                <a:solidFill>
                  <a:srgbClr val="1A1A1A"/>
                </a:solidFill>
                <a:latin typeface="Lucida Sans Unicode"/>
                <a:cs typeface="Lucida Sans Unicode"/>
              </a:rPr>
              <a:t>Atuaç6o</a:t>
            </a:r>
            <a:r>
              <a:rPr sz="900" spc="-15" dirty="0">
                <a:solidFill>
                  <a:srgbClr val="1A1A1A"/>
                </a:solidFill>
                <a:latin typeface="Lucida Sans Unicode"/>
                <a:cs typeface="Lucida Sans Unicode"/>
              </a:rPr>
              <a:t> </a:t>
            </a:r>
            <a:r>
              <a:rPr sz="900" spc="-45" dirty="0">
                <a:solidFill>
                  <a:srgbClr val="4D4D4D"/>
                </a:solidFill>
                <a:latin typeface="Lucida Sans Unicode"/>
                <a:cs typeface="Lucida Sans Unicode"/>
              </a:rPr>
              <a:t>alinhada</a:t>
            </a:r>
            <a:r>
              <a:rPr sz="900" spc="-10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900" spc="-25" dirty="0">
                <a:solidFill>
                  <a:srgbClr val="363636"/>
                </a:solidFill>
                <a:latin typeface="Lucida Sans Unicode"/>
                <a:cs typeface="Lucida Sans Unicode"/>
              </a:rPr>
              <a:t>.›</a:t>
            </a:r>
            <a:endParaRPr sz="900" dirty="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23514" y="1863360"/>
            <a:ext cx="5341620" cy="852734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 indent="635">
              <a:lnSpc>
                <a:spcPct val="115799"/>
              </a:lnSpc>
              <a:spcBef>
                <a:spcPts val="45"/>
              </a:spcBef>
            </a:pPr>
            <a:r>
              <a:rPr lang="en-US" sz="1600" dirty="0"/>
              <a:t>An integrated operational structure that ensures efficiency, traceability, and environmental compliance across multiple sectors of activity.</a:t>
            </a:r>
            <a:endParaRPr sz="1600" dirty="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81665" y="2937918"/>
            <a:ext cx="5399405" cy="952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00" spc="-10" dirty="0">
                <a:latin typeface="Lucida Sans Unicode"/>
                <a:cs typeface="Lucida Sans Unicode"/>
              </a:rPr>
              <a:t>OPERATIONAL STRUCTURE</a:t>
            </a:r>
            <a:endParaRPr lang="en-US" sz="2250" spc="-10" dirty="0">
              <a:solidFill>
                <a:srgbClr val="001800"/>
              </a:solidFill>
              <a:latin typeface="Calibri"/>
              <a:cs typeface="Calibri"/>
            </a:endParaRPr>
          </a:p>
          <a:p>
            <a:pPr marL="20955" marR="5080">
              <a:lnSpc>
                <a:spcPct val="120000"/>
              </a:lnSpc>
              <a:spcBef>
                <a:spcPts val="910"/>
              </a:spcBef>
            </a:pPr>
            <a:r>
              <a:rPr lang="en-US" sz="1250" spc="-10" dirty="0">
                <a:latin typeface="Lucida Sans Unicode"/>
                <a:cs typeface="Lucida Sans Unicode"/>
              </a:rPr>
              <a:t>Two complementary business units that ensure integrated, efficient, and fully traceable waste management operations</a:t>
            </a:r>
            <a:endParaRPr lang="en-US" sz="1250" dirty="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288292" y="4270626"/>
            <a:ext cx="3422015" cy="449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2390">
              <a:lnSpc>
                <a:spcPct val="122600"/>
              </a:lnSpc>
              <a:spcBef>
                <a:spcPts val="100"/>
              </a:spcBef>
              <a:tabLst>
                <a:tab pos="207645" algn="l"/>
              </a:tabLst>
            </a:pPr>
            <a:r>
              <a:rPr lang="en-US" sz="1200" dirty="0"/>
              <a:t>SGR’s main unit focuses on the valorization and proper management of waste</a:t>
            </a:r>
            <a:endParaRPr sz="115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32875" y="4888949"/>
            <a:ext cx="3402965" cy="9105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indent="-171450">
              <a:lnSpc>
                <a:spcPct val="100000"/>
              </a:lnSpc>
              <a:spcBef>
                <a:spcPts val="100"/>
              </a:spcBef>
              <a:buClr>
                <a:srgbClr val="54A12F"/>
              </a:buClr>
              <a:buFont typeface="Arial" panose="020B0604020202020204" pitchFamily="34" charset="0"/>
              <a:buChar char="•"/>
              <a:tabLst>
                <a:tab pos="271145" algn="l"/>
              </a:tabLst>
            </a:pPr>
            <a:r>
              <a:rPr lang="en-US" sz="1100" dirty="0"/>
              <a:t>Technical sorting and classification </a:t>
            </a:r>
          </a:p>
          <a:p>
            <a:pPr marL="185420" indent="-171450">
              <a:lnSpc>
                <a:spcPct val="100000"/>
              </a:lnSpc>
              <a:spcBef>
                <a:spcPts val="100"/>
              </a:spcBef>
              <a:buClr>
                <a:srgbClr val="54A12F"/>
              </a:buClr>
              <a:buFont typeface="Arial" panose="020B0604020202020204" pitchFamily="34" charset="0"/>
              <a:buChar char="•"/>
              <a:tabLst>
                <a:tab pos="271145" algn="l"/>
              </a:tabLst>
            </a:pPr>
            <a:r>
              <a:rPr lang="en-US" sz="1100" dirty="0"/>
              <a:t>Valorization of recyclable materials </a:t>
            </a:r>
          </a:p>
          <a:p>
            <a:pPr marL="185420" indent="-171450">
              <a:lnSpc>
                <a:spcPct val="100000"/>
              </a:lnSpc>
              <a:spcBef>
                <a:spcPts val="100"/>
              </a:spcBef>
              <a:buClr>
                <a:srgbClr val="54A12F"/>
              </a:buClr>
              <a:buFont typeface="Arial" panose="020B0604020202020204" pitchFamily="34" charset="0"/>
              <a:buChar char="•"/>
              <a:tabLst>
                <a:tab pos="271145" algn="l"/>
              </a:tabLst>
            </a:pPr>
            <a:r>
              <a:rPr lang="en-US" sz="1100" dirty="0"/>
              <a:t>Safe and temporary storage</a:t>
            </a:r>
          </a:p>
          <a:p>
            <a:pPr marL="185420" indent="-171450">
              <a:lnSpc>
                <a:spcPct val="100000"/>
              </a:lnSpc>
              <a:spcBef>
                <a:spcPts val="100"/>
              </a:spcBef>
              <a:buClr>
                <a:srgbClr val="54A12F"/>
              </a:buClr>
              <a:buFont typeface="Arial" panose="020B0604020202020204" pitchFamily="34" charset="0"/>
              <a:buChar char="•"/>
              <a:tabLst>
                <a:tab pos="271145" algn="l"/>
              </a:tabLst>
            </a:pPr>
            <a:r>
              <a:rPr lang="en-US" sz="1100" dirty="0"/>
              <a:t> Forwarding to licensed operators </a:t>
            </a:r>
          </a:p>
          <a:p>
            <a:pPr marL="185420" indent="-171450">
              <a:lnSpc>
                <a:spcPct val="100000"/>
              </a:lnSpc>
              <a:spcBef>
                <a:spcPts val="100"/>
              </a:spcBef>
              <a:buClr>
                <a:srgbClr val="54A12F"/>
              </a:buClr>
              <a:buFont typeface="Arial" panose="020B0604020202020204" pitchFamily="34" charset="0"/>
              <a:buChar char="•"/>
              <a:tabLst>
                <a:tab pos="271145" algn="l"/>
              </a:tabLst>
            </a:pPr>
            <a:r>
              <a:rPr lang="en-US" sz="1100" dirty="0"/>
              <a:t>Traceability and flow control</a:t>
            </a:r>
            <a:endParaRPr sz="1100" dirty="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358094" y="6743230"/>
            <a:ext cx="3402964" cy="4585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27499"/>
              </a:lnSpc>
              <a:spcBef>
                <a:spcPts val="100"/>
              </a:spcBef>
            </a:pPr>
            <a:r>
              <a:rPr lang="en-US" sz="1200" dirty="0"/>
              <a:t>Provincial support and coordination units that ensure logistical and operational support for SGR.</a:t>
            </a:r>
            <a:endParaRPr sz="1400" baseline="2415" dirty="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331839" y="7354103"/>
            <a:ext cx="2710180" cy="91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6540" indent="-238760">
              <a:lnSpc>
                <a:spcPct val="100000"/>
              </a:lnSpc>
              <a:spcBef>
                <a:spcPts val="120"/>
              </a:spcBef>
              <a:buClr>
                <a:srgbClr val="62B13B"/>
              </a:buClr>
              <a:buChar char="•"/>
              <a:tabLst>
                <a:tab pos="256540" algn="l"/>
              </a:tabLst>
            </a:pPr>
            <a:r>
              <a:rPr lang="en-US" sz="1100" dirty="0"/>
              <a:t>Reception of waste</a:t>
            </a:r>
          </a:p>
          <a:p>
            <a:pPr marL="256540" indent="-238760">
              <a:lnSpc>
                <a:spcPct val="100000"/>
              </a:lnSpc>
              <a:spcBef>
                <a:spcPts val="120"/>
              </a:spcBef>
              <a:buClr>
                <a:srgbClr val="62B13B"/>
              </a:buClr>
              <a:buChar char="•"/>
              <a:tabLst>
                <a:tab pos="256540" algn="l"/>
              </a:tabLst>
            </a:pPr>
            <a:r>
              <a:rPr lang="en-US" sz="1100" dirty="0"/>
              <a:t>Segregation and proper packaging</a:t>
            </a:r>
          </a:p>
          <a:p>
            <a:pPr marL="256540" indent="-238760">
              <a:spcBef>
                <a:spcPts val="120"/>
              </a:spcBef>
              <a:buClr>
                <a:srgbClr val="62B13B"/>
              </a:buClr>
              <a:buFont typeface="Arial" panose="020B0604020202020204" pitchFamily="34" charset="0"/>
              <a:buChar char="•"/>
              <a:tabLst>
                <a:tab pos="256540" algn="l"/>
              </a:tabLst>
            </a:pPr>
            <a:r>
              <a:rPr lang="en-US" sz="1100" dirty="0"/>
              <a:t>Safe temporary storage </a:t>
            </a:r>
          </a:p>
          <a:p>
            <a:pPr marL="256540" indent="-238760">
              <a:lnSpc>
                <a:spcPct val="100000"/>
              </a:lnSpc>
              <a:spcBef>
                <a:spcPts val="120"/>
              </a:spcBef>
              <a:buClr>
                <a:srgbClr val="62B13B"/>
              </a:buClr>
              <a:buChar char="•"/>
              <a:tabLst>
                <a:tab pos="256540" algn="l"/>
              </a:tabLst>
            </a:pPr>
            <a:r>
              <a:rPr lang="en-US" sz="1100" dirty="0"/>
              <a:t>Logistical support for operations</a:t>
            </a:r>
          </a:p>
          <a:p>
            <a:pPr marL="256540" indent="-238760">
              <a:lnSpc>
                <a:spcPct val="100000"/>
              </a:lnSpc>
              <a:spcBef>
                <a:spcPts val="120"/>
              </a:spcBef>
              <a:buClr>
                <a:srgbClr val="62B13B"/>
              </a:buClr>
              <a:buChar char="•"/>
              <a:tabLst>
                <a:tab pos="256540" algn="l"/>
              </a:tabLst>
            </a:pPr>
            <a:r>
              <a:rPr lang="en-US" sz="1100" dirty="0"/>
              <a:t>Provincial coordination and coverage</a:t>
            </a:r>
            <a:endParaRPr sz="1100" dirty="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636482" y="9380218"/>
            <a:ext cx="4321810" cy="114576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2000" dirty="0"/>
              <a:t>Integration &amp; Standardization</a:t>
            </a:r>
            <a:endParaRPr sz="1900" dirty="0">
              <a:latin typeface="Calibri"/>
              <a:cs typeface="Calibri"/>
            </a:endParaRPr>
          </a:p>
          <a:p>
            <a:pPr marL="14604" marR="5080" indent="635">
              <a:lnSpc>
                <a:spcPct val="138200"/>
              </a:lnSpc>
              <a:spcBef>
                <a:spcPts val="645"/>
              </a:spcBef>
            </a:pPr>
            <a:r>
              <a:rPr lang="en-US" sz="1200" dirty="0"/>
              <a:t>An integrated CTR and ETR network that ensures coverage, process standardization, and operational efficiency across all regions of the country.</a:t>
            </a:r>
            <a:endParaRPr sz="1200" dirty="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1431" y="10782329"/>
            <a:ext cx="11258197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00" dirty="0"/>
              <a:t>Our SGR Operational Model – Focus on Control and Transparency</a:t>
            </a:r>
            <a:endParaRPr sz="205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3424" y="12413370"/>
            <a:ext cx="1823183" cy="112203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0795" algn="ctr">
              <a:lnSpc>
                <a:spcPts val="1705"/>
              </a:lnSpc>
              <a:spcBef>
                <a:spcPts val="130"/>
              </a:spcBef>
            </a:pPr>
            <a:r>
              <a:rPr lang="en-US" sz="1600" dirty="0"/>
              <a:t>PLANNING AND ADHESION</a:t>
            </a:r>
            <a:endParaRPr sz="1550" dirty="0">
              <a:latin typeface="Calibri"/>
              <a:cs typeface="Calibri"/>
            </a:endParaRPr>
          </a:p>
          <a:p>
            <a:pPr marL="62230" marR="5080" indent="-50165" algn="ctr">
              <a:lnSpc>
                <a:spcPct val="129500"/>
              </a:lnSpc>
              <a:spcBef>
                <a:spcPts val="420"/>
              </a:spcBef>
            </a:pPr>
            <a:r>
              <a:rPr lang="en-US" sz="1050" dirty="0"/>
              <a:t>Diagnosis, waste assessment, and definition of the operational plan.</a:t>
            </a:r>
            <a:endParaRPr sz="1050" dirty="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36220" y="12416237"/>
            <a:ext cx="1554480" cy="1509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450" spc="-10" dirty="0">
                <a:latin typeface="Calibri"/>
                <a:cs typeface="Calibri"/>
              </a:rPr>
              <a:t> </a:t>
            </a:r>
            <a:r>
              <a:rPr lang="en-US" sz="1600" dirty="0"/>
              <a:t>CONTROLLED EXECUTION</a:t>
            </a:r>
          </a:p>
          <a:p>
            <a:pPr marL="12700" marR="5080" algn="ctr">
              <a:lnSpc>
                <a:spcPct val="131400"/>
              </a:lnSpc>
              <a:spcBef>
                <a:spcPts val="350"/>
              </a:spcBef>
            </a:pP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050" dirty="0"/>
              <a:t>Execution of operations using standardized procedures and trained teams</a:t>
            </a:r>
            <a:r>
              <a:rPr lang="en-US" sz="1600" dirty="0"/>
              <a:t>.</a:t>
            </a:r>
            <a:endParaRPr lang="en-US" sz="1500" baseline="2777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8507" y="14293904"/>
            <a:ext cx="4412521" cy="7867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endParaRPr sz="1950" dirty="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2095"/>
              </a:spcBef>
              <a:tabLst>
                <a:tab pos="526415" algn="l"/>
              </a:tabLst>
            </a:pPr>
            <a:r>
              <a:rPr sz="1250" spc="60" dirty="0">
                <a:solidFill>
                  <a:srgbClr val="001301"/>
                </a:solidFill>
                <a:latin typeface="Calibri"/>
                <a:cs typeface="Calibri"/>
              </a:rPr>
              <a:t>Ț@/</a:t>
            </a:r>
            <a:r>
              <a:rPr sz="1250" dirty="0">
                <a:solidFill>
                  <a:srgbClr val="001301"/>
                </a:solidFill>
                <a:latin typeface="Calibri"/>
                <a:cs typeface="Calibri"/>
              </a:rPr>
              <a:t>	</a:t>
            </a:r>
            <a:r>
              <a:rPr sz="1250" spc="155" dirty="0">
                <a:latin typeface="Calibri"/>
                <a:cs typeface="Calibri"/>
              </a:rPr>
              <a:t>Bcnca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155" dirty="0">
                <a:solidFill>
                  <a:srgbClr val="1F1F1F"/>
                </a:solidFill>
                <a:latin typeface="Calibri"/>
                <a:cs typeface="Calibri"/>
              </a:rPr>
              <a:t>e</a:t>
            </a:r>
            <a:r>
              <a:rPr sz="1250" spc="7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Serviços</a:t>
            </a:r>
            <a:r>
              <a:rPr sz="1250" spc="10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Finsnceiros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58611" y="15385197"/>
            <a:ext cx="1694814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979805" algn="l"/>
              </a:tabLst>
            </a:pPr>
            <a:r>
              <a:rPr sz="1200" spc="-10" dirty="0">
                <a:latin typeface="Lucida Sans Unicode"/>
                <a:cs typeface="Lucida Sans Unicode"/>
              </a:rPr>
              <a:t>łdineraçšo</a:t>
            </a:r>
            <a:r>
              <a:rPr sz="1200" spc="-10" dirty="0">
                <a:solidFill>
                  <a:srgbClr val="1F1F1F"/>
                </a:solidFill>
                <a:latin typeface="Lucida Sans Unicode"/>
                <a:cs typeface="Lucida Sans Unicode"/>
              </a:rPr>
              <a:t>c</a:t>
            </a:r>
            <a:r>
              <a:rPr sz="1200" dirty="0">
                <a:solidFill>
                  <a:srgbClr val="1F1F1F"/>
                </a:solidFill>
                <a:latin typeface="Lucida Sans Unicode"/>
                <a:cs typeface="Lucida Sans Unicode"/>
              </a:rPr>
              <a:t>	</a:t>
            </a:r>
            <a:r>
              <a:rPr sz="1200" spc="-10" dirty="0">
                <a:latin typeface="Lucida Sans Unicode"/>
                <a:cs typeface="Lucida Sans Unicode"/>
              </a:rPr>
              <a:t>Pedreiras</a:t>
            </a:r>
            <a:endParaRPr sz="1200" dirty="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51058" y="15890723"/>
            <a:ext cx="1438275" cy="21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spc="100" dirty="0">
                <a:latin typeface="Calibri"/>
                <a:cs typeface="Calibri"/>
              </a:rPr>
              <a:t>Saúde</a:t>
            </a:r>
            <a:r>
              <a:rPr sz="1250" spc="85" dirty="0"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111111"/>
                </a:solidFill>
                <a:latin typeface="Calibri"/>
                <a:cs typeface="Calibri"/>
              </a:rPr>
              <a:t>e</a:t>
            </a:r>
            <a:r>
              <a:rPr sz="1250" spc="45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Hospitalar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51712" y="16394529"/>
            <a:ext cx="1400810" cy="215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75" spc="-15" baseline="2222" dirty="0">
                <a:latin typeface="Lucida Sans Unicode"/>
                <a:cs typeface="Lucida Sans Unicode"/>
              </a:rPr>
              <a:t>T</a:t>
            </a:r>
            <a:r>
              <a:rPr sz="1250" spc="-10" dirty="0">
                <a:latin typeface="Lucida Sans Unicode"/>
                <a:cs typeface="Lucida Sans Unicode"/>
              </a:rPr>
              <a:t>clecomu</a:t>
            </a:r>
            <a:r>
              <a:rPr sz="1875" spc="-15" baseline="2222" dirty="0">
                <a:latin typeface="Lucida Sans Unicode"/>
                <a:cs typeface="Lucida Sans Unicode"/>
              </a:rPr>
              <a:t>n</a:t>
            </a:r>
            <a:r>
              <a:rPr sz="1250" spc="-10" dirty="0">
                <a:latin typeface="Lucida Sans Unicode"/>
                <a:cs typeface="Lucida Sans Unicode"/>
              </a:rPr>
              <a:t>icaçóes</a:t>
            </a:r>
            <a:endParaRPr sz="125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41653" y="16906358"/>
            <a:ext cx="1596390" cy="218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spc="-25" dirty="0">
                <a:latin typeface="Lucida Sans Unicode"/>
                <a:cs typeface="Lucida Sans Unicode"/>
              </a:rPr>
              <a:t>Indústria</a:t>
            </a:r>
            <a:r>
              <a:rPr sz="1250" spc="15" dirty="0">
                <a:latin typeface="Lucida Sans Unicode"/>
                <a:cs typeface="Lucida Sans Unicode"/>
              </a:rPr>
              <a:t> </a:t>
            </a:r>
            <a:r>
              <a:rPr sz="1250" dirty="0">
                <a:solidFill>
                  <a:srgbClr val="161616"/>
                </a:solidFill>
                <a:latin typeface="Lucida Sans Unicode"/>
                <a:cs typeface="Lucida Sans Unicode"/>
              </a:rPr>
              <a:t>e</a:t>
            </a:r>
            <a:r>
              <a:rPr sz="1250" spc="-10" dirty="0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sz="1250" spc="-10" dirty="0">
                <a:latin typeface="Lucida Sans Unicode"/>
                <a:cs typeface="Lucida Sans Unicode"/>
              </a:rPr>
              <a:t>Comźrcio</a:t>
            </a:r>
            <a:endParaRPr sz="125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41653" y="17399805"/>
            <a:ext cx="2574925" cy="210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dirty="0">
                <a:latin typeface="Lucida Sans Unicode"/>
                <a:cs typeface="Lucida Sans Unicode"/>
              </a:rPr>
              <a:t>Construçăo</a:t>
            </a:r>
            <a:r>
              <a:rPr sz="1200" spc="114" dirty="0"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131313"/>
                </a:solidFill>
                <a:latin typeface="Lucida Sans Unicode"/>
                <a:cs typeface="Lucida Sans Unicode"/>
              </a:rPr>
              <a:t>Civil</a:t>
            </a:r>
            <a:r>
              <a:rPr sz="1200" spc="30" dirty="0">
                <a:solidFill>
                  <a:srgbClr val="131313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e</a:t>
            </a:r>
            <a:r>
              <a:rPr sz="1200" spc="55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Infraestrutu</a:t>
            </a:r>
            <a:r>
              <a:rPr sz="1800" spc="-15" baseline="2314" dirty="0">
                <a:latin typeface="Lucida Sans Unicode"/>
                <a:cs typeface="Lucida Sans Unicode"/>
              </a:rPr>
              <a:t>r</a:t>
            </a:r>
            <a:r>
              <a:rPr sz="1200" spc="-10" dirty="0">
                <a:latin typeface="Lucida Sans Unicode"/>
                <a:cs typeface="Lucida Sans Unicode"/>
              </a:rPr>
              <a:t>as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2154" y="17948361"/>
            <a:ext cx="2219960" cy="210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38480" algn="l"/>
              </a:tabLst>
            </a:pPr>
            <a:r>
              <a:rPr sz="1800" spc="-37" baseline="2314" dirty="0">
                <a:latin typeface="Lucida Sans Unicode"/>
                <a:cs typeface="Lucida Sans Unicode"/>
              </a:rPr>
              <a:t>ȚȘ@</a:t>
            </a:r>
            <a:r>
              <a:rPr sz="1800" baseline="2314" dirty="0">
                <a:latin typeface="Lucida Sans Unicode"/>
                <a:cs typeface="Lucida Sans Unicode"/>
              </a:rPr>
              <a:t>	</a:t>
            </a:r>
            <a:r>
              <a:rPr sz="1800" spc="-30" baseline="2314" dirty="0">
                <a:latin typeface="Lucida Sans Unicode"/>
                <a:cs typeface="Lucida Sans Unicode"/>
              </a:rPr>
              <a:t>A</a:t>
            </a:r>
            <a:r>
              <a:rPr sz="1200" spc="-20" dirty="0">
                <a:latin typeface="Lucida Sans Unicode"/>
                <a:cs typeface="Lucida Sans Unicode"/>
              </a:rPr>
              <a:t>dm</a:t>
            </a:r>
            <a:r>
              <a:rPr sz="1800" spc="-30" baseline="2314" dirty="0">
                <a:latin typeface="Lucida Sans Unicode"/>
                <a:cs typeface="Lucida Sans Unicode"/>
              </a:rPr>
              <a:t>inistr‹cç</a:t>
            </a:r>
            <a:r>
              <a:rPr sz="1200" spc="-20" dirty="0">
                <a:latin typeface="Lucida Sans Unicode"/>
                <a:cs typeface="Lucida Sans Unicode"/>
              </a:rPr>
              <a:t>šo</a:t>
            </a:r>
            <a:r>
              <a:rPr sz="1200" spc="15" dirty="0">
                <a:latin typeface="Lucida Sans Unicode"/>
                <a:cs typeface="Lucida Sans Unicode"/>
              </a:rPr>
              <a:t> </a:t>
            </a:r>
            <a:r>
              <a:rPr sz="1800" spc="-15" baseline="2314" dirty="0">
                <a:solidFill>
                  <a:srgbClr val="111111"/>
                </a:solidFill>
                <a:latin typeface="Lucida Sans Unicode"/>
                <a:cs typeface="Lucida Sans Unicode"/>
              </a:rPr>
              <a:t>Pública</a:t>
            </a:r>
            <a:endParaRPr sz="1800" baseline="2314" dirty="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5602" y="19105337"/>
            <a:ext cx="3498215" cy="6483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77495" algn="ctr">
              <a:lnSpc>
                <a:spcPct val="100000"/>
              </a:lnSpc>
              <a:spcBef>
                <a:spcPts val="265"/>
              </a:spcBef>
            </a:pPr>
            <a:r>
              <a:rPr sz="1900" spc="-105" dirty="0">
                <a:latin typeface="Calibri"/>
                <a:cs typeface="Calibri"/>
              </a:rPr>
              <a:t>SOLUÇÖES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0" dirty="0">
                <a:latin typeface="Calibri"/>
                <a:cs typeface="Calibri"/>
              </a:rPr>
              <a:t>INTEGRADAS</a:t>
            </a:r>
            <a:r>
              <a:rPr sz="1900" spc="70" dirty="0"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001C00"/>
                </a:solidFill>
                <a:latin typeface="Calibri"/>
                <a:cs typeface="Calibri"/>
              </a:rPr>
              <a:t>PARA</a:t>
            </a:r>
            <a:endParaRPr sz="19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70"/>
              </a:spcBef>
              <a:tabLst>
                <a:tab pos="507365" algn="l"/>
              </a:tabLst>
            </a:pPr>
            <a:r>
              <a:rPr sz="1900" spc="-25" dirty="0">
                <a:solidFill>
                  <a:srgbClr val="00FF05"/>
                </a:solidFill>
                <a:latin typeface="Calibri"/>
                <a:cs typeface="Calibri"/>
              </a:rPr>
              <a:t>*°</a:t>
            </a:r>
            <a:r>
              <a:rPr sz="1900" dirty="0">
                <a:solidFill>
                  <a:srgbClr val="00FF05"/>
                </a:solidFill>
                <a:latin typeface="Calibri"/>
                <a:cs typeface="Calibri"/>
              </a:rPr>
              <a:t>	</a:t>
            </a:r>
            <a:r>
              <a:rPr sz="1900" spc="-240" dirty="0">
                <a:solidFill>
                  <a:srgbClr val="001A0A"/>
                </a:solidFill>
                <a:latin typeface="Calibri"/>
                <a:cs typeface="Calibri"/>
              </a:rPr>
              <a:t>UM</a:t>
            </a:r>
            <a:r>
              <a:rPr sz="1900" spc="-15" dirty="0">
                <a:solidFill>
                  <a:srgbClr val="001A0A"/>
                </a:solidFill>
                <a:latin typeface="Calibri"/>
                <a:cs typeface="Calibri"/>
              </a:rPr>
              <a:t> </a:t>
            </a:r>
            <a:r>
              <a:rPr sz="1900" spc="-150" dirty="0">
                <a:latin typeface="Calibri"/>
                <a:cs typeface="Calibri"/>
              </a:rPr>
              <a:t>FUTURO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75" dirty="0">
                <a:solidFill>
                  <a:srgbClr val="030303"/>
                </a:solidFill>
                <a:latin typeface="Calibri"/>
                <a:cs typeface="Calibri"/>
              </a:rPr>
              <a:t>MAIS</a:t>
            </a:r>
            <a:r>
              <a:rPr sz="1900" spc="15" dirty="0">
                <a:solidFill>
                  <a:srgbClr val="030303"/>
                </a:solidFill>
                <a:latin typeface="Calibri"/>
                <a:cs typeface="Calibri"/>
              </a:rPr>
              <a:t> </a:t>
            </a:r>
            <a:r>
              <a:rPr sz="1900" spc="-85" dirty="0">
                <a:latin typeface="Calibri"/>
                <a:cs typeface="Calibri"/>
              </a:rPr>
              <a:t>SUSTENTĂVEL.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93686" y="12411651"/>
            <a:ext cx="1723389" cy="153721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320" algn="ctr">
              <a:lnSpc>
                <a:spcPts val="1714"/>
              </a:lnSpc>
              <a:spcBef>
                <a:spcPts val="130"/>
              </a:spcBef>
            </a:pPr>
            <a:r>
              <a:rPr lang="en-US" sz="1450" spc="-10" dirty="0">
                <a:latin typeface="Calibri"/>
                <a:cs typeface="Calibri"/>
              </a:rPr>
              <a:t> </a:t>
            </a:r>
            <a:r>
              <a:rPr lang="en-US" sz="1600" dirty="0"/>
              <a:t>TRACEABILITY AND COMPLIANCE</a:t>
            </a:r>
          </a:p>
          <a:p>
            <a:pPr marL="20320" algn="ctr">
              <a:lnSpc>
                <a:spcPts val="1714"/>
              </a:lnSpc>
              <a:spcBef>
                <a:spcPts val="130"/>
              </a:spcBef>
            </a:pPr>
            <a:r>
              <a:rPr lang="en-US" sz="1100" dirty="0"/>
              <a:t>Recording and issuing manifests, documents, and evidence for each stage of the waste lifecycle.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17050" y="12393310"/>
            <a:ext cx="2095500" cy="161056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420370" marR="445134" algn="ctr">
              <a:lnSpc>
                <a:spcPts val="1770"/>
              </a:lnSpc>
              <a:spcBef>
                <a:spcPts val="305"/>
              </a:spcBef>
            </a:pPr>
            <a:r>
              <a:rPr lang="en-US" sz="1600" spc="-10" dirty="0">
                <a:latin typeface="Calibri"/>
                <a:cs typeface="Calibri"/>
              </a:rPr>
              <a:t>MONITORING AND REPORTING</a:t>
            </a:r>
            <a:endParaRPr sz="1600" dirty="0">
              <a:latin typeface="Calibri"/>
              <a:cs typeface="Calibri"/>
            </a:endParaRPr>
          </a:p>
          <a:p>
            <a:pPr marL="12065" marR="5080" algn="ctr">
              <a:lnSpc>
                <a:spcPct val="133200"/>
              </a:lnSpc>
              <a:spcBef>
                <a:spcPts val="325"/>
              </a:spcBef>
            </a:pPr>
            <a:r>
              <a:rPr lang="en-US" sz="1050" dirty="0"/>
              <a:t>Tracking operational, environmental, and ESG indicators through periodic reports and dashboards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603681" y="12393310"/>
            <a:ext cx="1824355" cy="100604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R="46990" algn="ctr">
              <a:lnSpc>
                <a:spcPct val="100000"/>
              </a:lnSpc>
              <a:spcBef>
                <a:spcPts val="390"/>
              </a:spcBef>
            </a:pPr>
            <a:r>
              <a:rPr lang="en-US" sz="1400" dirty="0"/>
              <a:t>CONTINOUS IMPROVEMENT</a:t>
            </a:r>
          </a:p>
          <a:p>
            <a:pPr marR="46990" algn="ctr">
              <a:lnSpc>
                <a:spcPct val="100000"/>
              </a:lnSpc>
              <a:spcBef>
                <a:spcPts val="390"/>
              </a:spcBef>
            </a:pPr>
            <a:r>
              <a:rPr lang="en-US" sz="1050" dirty="0"/>
              <a:t>Internal audits, performance evaluation, and corrective actions to improve processes.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069329" y="14291611"/>
            <a:ext cx="3865879" cy="9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75" dirty="0">
                <a:latin typeface="Calibri"/>
                <a:cs typeface="Calibri"/>
              </a:rPr>
              <a:t>EOUIPAS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85" dirty="0">
                <a:solidFill>
                  <a:srgbClr val="002808"/>
                </a:solidFill>
                <a:latin typeface="Calibri"/>
                <a:cs typeface="Calibri"/>
              </a:rPr>
              <a:t>E</a:t>
            </a:r>
            <a:r>
              <a:rPr sz="2000" spc="-105" dirty="0">
                <a:solidFill>
                  <a:srgbClr val="002808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CAPACIDAOETÉCNICA</a:t>
            </a:r>
            <a:endParaRPr sz="2000" dirty="0">
              <a:latin typeface="Calibri"/>
              <a:cs typeface="Calibri"/>
            </a:endParaRPr>
          </a:p>
          <a:p>
            <a:pPr marL="684530">
              <a:lnSpc>
                <a:spcPct val="100000"/>
              </a:lnSpc>
              <a:spcBef>
                <a:spcPts val="1465"/>
              </a:spcBef>
            </a:pPr>
            <a:r>
              <a:rPr sz="1100" spc="-35" dirty="0">
                <a:latin typeface="Lucida Sans Unicode"/>
                <a:cs typeface="Lucida Sans Unicode"/>
              </a:rPr>
              <a:t>Equip‹a</a:t>
            </a:r>
            <a:r>
              <a:rPr sz="1100" spc="114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multidisciplinar</a:t>
            </a:r>
            <a:r>
              <a:rPr sz="1100" spc="-30" dirty="0">
                <a:latin typeface="Lucida Sans Unicode"/>
                <a:cs typeface="Lucida Sans Unicode"/>
              </a:rPr>
              <a:t> </a:t>
            </a:r>
            <a:r>
              <a:rPr sz="1100" dirty="0">
                <a:solidFill>
                  <a:srgbClr val="1A1A1A"/>
                </a:solidFill>
                <a:latin typeface="Lucida Sans Unicode"/>
                <a:cs typeface="Lucida Sans Unicode"/>
              </a:rPr>
              <a:t>com</a:t>
            </a:r>
            <a:r>
              <a:rPr sz="1100" spc="-45" dirty="0">
                <a:solidFill>
                  <a:srgbClr val="1A1A1A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engenheiros,</a:t>
            </a:r>
            <a:endParaRPr sz="1100" dirty="0">
              <a:latin typeface="Lucida Sans Unicode"/>
              <a:cs typeface="Lucida Sans Unicode"/>
            </a:endParaRPr>
          </a:p>
          <a:p>
            <a:pPr marL="688975">
              <a:lnSpc>
                <a:spcPct val="100000"/>
              </a:lnSpc>
              <a:spcBef>
                <a:spcPts val="380"/>
              </a:spcBef>
            </a:pPr>
            <a:r>
              <a:rPr sz="1150" dirty="0">
                <a:solidFill>
                  <a:srgbClr val="0C0C0C"/>
                </a:solidFill>
                <a:latin typeface="Lucida Sans Unicode"/>
                <a:cs typeface="Lucida Sans Unicode"/>
              </a:rPr>
              <a:t>tčc</a:t>
            </a:r>
            <a:r>
              <a:rPr sz="1725" baseline="2415" dirty="0">
                <a:solidFill>
                  <a:srgbClr val="0C0C0C"/>
                </a:solidFill>
                <a:latin typeface="Lucida Sans Unicode"/>
                <a:cs typeface="Lucida Sans Unicode"/>
              </a:rPr>
              <a:t>n</a:t>
            </a:r>
            <a:r>
              <a:rPr sz="1150" dirty="0">
                <a:solidFill>
                  <a:srgbClr val="0C0C0C"/>
                </a:solidFill>
                <a:latin typeface="Lucida Sans Unicode"/>
                <a:cs typeface="Lucida Sans Unicode"/>
              </a:rPr>
              <a:t>ïcos</a:t>
            </a:r>
            <a:r>
              <a:rPr sz="1150" spc="-10" dirty="0">
                <a:solidFill>
                  <a:srgbClr val="0C0C0C"/>
                </a:solidFill>
                <a:latin typeface="Lucida Sans Unicode"/>
                <a:cs typeface="Lucida Sans Unicode"/>
              </a:rPr>
              <a:t> </a:t>
            </a:r>
            <a:r>
              <a:rPr sz="1150" dirty="0">
                <a:latin typeface="Lucida Sans Unicode"/>
                <a:cs typeface="Lucida Sans Unicode"/>
              </a:rPr>
              <a:t>e </a:t>
            </a:r>
            <a:r>
              <a:rPr sz="1150" spc="-60" dirty="0">
                <a:solidFill>
                  <a:srgbClr val="131313"/>
                </a:solidFill>
                <a:latin typeface="Lucida Sans Unicode"/>
                <a:cs typeface="Lucida Sans Unicode"/>
              </a:rPr>
              <a:t>cspeci‹»Iíst‹as</a:t>
            </a:r>
            <a:r>
              <a:rPr sz="1150" spc="-55" dirty="0">
                <a:solidFill>
                  <a:srgbClr val="131313"/>
                </a:solidFill>
                <a:latin typeface="Lucida Sans Unicode"/>
                <a:cs typeface="Lucida Sans Unicode"/>
              </a:rPr>
              <a:t> </a:t>
            </a:r>
            <a:r>
              <a:rPr sz="1150" dirty="0">
                <a:solidFill>
                  <a:srgbClr val="181818"/>
                </a:solidFill>
                <a:latin typeface="Lucida Sans Unicode"/>
                <a:cs typeface="Lucida Sans Unicode"/>
              </a:rPr>
              <a:t>em</a:t>
            </a:r>
            <a:r>
              <a:rPr sz="1150" spc="-45" dirty="0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sz="1150" dirty="0">
                <a:solidFill>
                  <a:srgbClr val="161616"/>
                </a:solidFill>
                <a:latin typeface="Lucida Sans Unicode"/>
                <a:cs typeface="Lucida Sans Unicode"/>
              </a:rPr>
              <a:t>gcstao</a:t>
            </a:r>
            <a:r>
              <a:rPr sz="1150" spc="15" dirty="0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sz="1150" spc="-80" dirty="0">
                <a:latin typeface="Lucida Sans Unicode"/>
                <a:cs typeface="Lucida Sans Unicode"/>
              </a:rPr>
              <a:t>‹ambient‹nl.</a:t>
            </a:r>
            <a:endParaRPr sz="1150" dirty="0">
              <a:latin typeface="Lucida Sans Unicode"/>
              <a:cs typeface="Lucida Sans Unicode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41029" y="16674803"/>
            <a:ext cx="547370" cy="8839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600" spc="-775" dirty="0">
                <a:solidFill>
                  <a:srgbClr val="003103"/>
                </a:solidFill>
                <a:latin typeface="Lucida Sans Unicode"/>
                <a:cs typeface="Lucida Sans Unicode"/>
              </a:rPr>
              <a:t>@</a:t>
            </a:r>
            <a:endParaRPr sz="5600">
              <a:latin typeface="Lucida Sans Unicode"/>
              <a:cs typeface="Lucida Sans Unicode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741373" y="15482833"/>
            <a:ext cx="3105785" cy="45720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100" dirty="0">
                <a:latin typeface="Lucida Sans Unicode"/>
                <a:cs typeface="Lucida Sans Unicode"/>
              </a:rPr>
              <a:t>Profissionais</a:t>
            </a:r>
            <a:r>
              <a:rPr sz="1100" spc="140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e»pecializados</a:t>
            </a:r>
            <a:r>
              <a:rPr sz="1100" spc="-5" dirty="0">
                <a:latin typeface="Lucida Sans Unicode"/>
                <a:cs typeface="Lucida Sans Unicode"/>
              </a:rPr>
              <a:t> </a:t>
            </a:r>
            <a:r>
              <a:rPr sz="1100" spc="60" dirty="0">
                <a:solidFill>
                  <a:srgbClr val="151515"/>
                </a:solidFill>
                <a:latin typeface="Lucida Sans Unicode"/>
                <a:cs typeface="Lucida Sans Unicode"/>
              </a:rPr>
              <a:t>em</a:t>
            </a:r>
            <a:r>
              <a:rPr sz="1100" spc="-10" dirty="0">
                <a:solidFill>
                  <a:srgbClr val="151515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engenha</a:t>
            </a:r>
            <a:r>
              <a:rPr sz="1650" spc="-15" baseline="2525" dirty="0">
                <a:latin typeface="Lucida Sans Unicode"/>
                <a:cs typeface="Lucida Sans Unicode"/>
              </a:rPr>
              <a:t>ri</a:t>
            </a:r>
            <a:r>
              <a:rPr sz="1100" spc="-10" dirty="0">
                <a:latin typeface="Lucida Sans Unicode"/>
                <a:cs typeface="Lucida Sans Unicode"/>
              </a:rPr>
              <a:t>a</a:t>
            </a:r>
            <a:endParaRPr sz="1100">
              <a:latin typeface="Lucida Sans Unicode"/>
              <a:cs typeface="Lucida Sans Unicode"/>
            </a:endParaRPr>
          </a:p>
          <a:p>
            <a:pPr marL="16510">
              <a:lnSpc>
                <a:spcPct val="100000"/>
              </a:lnSpc>
              <a:spcBef>
                <a:spcPts val="400"/>
              </a:spcBef>
            </a:pPr>
            <a:r>
              <a:rPr sz="1100" dirty="0">
                <a:latin typeface="Lucida Sans Unicode"/>
                <a:cs typeface="Lucida Sans Unicode"/>
              </a:rPr>
              <a:t>»mbientnl.</a:t>
            </a:r>
            <a:r>
              <a:rPr sz="1100" spc="30" dirty="0">
                <a:latin typeface="Lucida Sans Unicode"/>
                <a:cs typeface="Lucida Sans Unicode"/>
              </a:rPr>
              <a:t> </a:t>
            </a:r>
            <a:r>
              <a:rPr sz="1100" spc="70" dirty="0">
                <a:solidFill>
                  <a:srgbClr val="0F0F0F"/>
                </a:solidFill>
                <a:latin typeface="Lucida Sans Unicode"/>
                <a:cs typeface="Lucida Sans Unicode"/>
              </a:rPr>
              <a:t>QHSE,</a:t>
            </a:r>
            <a:r>
              <a:rPr sz="1100" spc="-35" dirty="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sz="1100" spc="75" dirty="0">
                <a:solidFill>
                  <a:srgbClr val="0F0F0F"/>
                </a:solidFill>
                <a:latin typeface="Lucida Sans Unicode"/>
                <a:cs typeface="Lucida Sans Unicode"/>
              </a:rPr>
              <a:t>ESG</a:t>
            </a:r>
            <a:r>
              <a:rPr sz="1100" spc="140" dirty="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sz="1100" spc="70" dirty="0">
                <a:solidFill>
                  <a:srgbClr val="1A1A1A"/>
                </a:solidFill>
                <a:latin typeface="Lucida Sans Unicode"/>
                <a:cs typeface="Lucida Sans Unicode"/>
              </a:rPr>
              <a:t>e</a:t>
            </a:r>
            <a:r>
              <a:rPr sz="1100" spc="10" dirty="0">
                <a:solidFill>
                  <a:srgbClr val="1A1A1A"/>
                </a:solidFill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gestño</a:t>
            </a:r>
            <a:r>
              <a:rPr sz="1100" spc="10" dirty="0">
                <a:latin typeface="Lucida Sans Unicode"/>
                <a:cs typeface="Lucida Sans Unicode"/>
              </a:rPr>
              <a:t> </a:t>
            </a:r>
            <a:r>
              <a:rPr sz="1100" spc="75" dirty="0">
                <a:latin typeface="Lucida Sans Unicode"/>
                <a:cs typeface="Lucida Sans Unicode"/>
              </a:rPr>
              <a:t>de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residuos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39713" y="16222683"/>
            <a:ext cx="3051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 marR="5080" indent="-2540">
              <a:lnSpc>
                <a:spcPct val="121700"/>
              </a:lnSpc>
              <a:spcBef>
                <a:spcPts val="95"/>
              </a:spcBef>
            </a:pPr>
            <a:r>
              <a:rPr sz="1725" spc="-97" baseline="2415" dirty="0">
                <a:latin typeface="Lucida Sans Unicode"/>
                <a:cs typeface="Lucida Sans Unicode"/>
              </a:rPr>
              <a:t>F</a:t>
            </a:r>
            <a:r>
              <a:rPr sz="1150" spc="-65" dirty="0">
                <a:latin typeface="Lucida Sans Unicode"/>
                <a:cs typeface="Lucida Sans Unicode"/>
              </a:rPr>
              <a:t>o</a:t>
            </a:r>
            <a:r>
              <a:rPr sz="1725" spc="-97" baseline="2415" dirty="0">
                <a:latin typeface="Lucida Sans Unicode"/>
                <a:cs typeface="Lucida Sans Unicode"/>
              </a:rPr>
              <a:t>rm.aç‹śo</a:t>
            </a:r>
            <a:r>
              <a:rPr sz="1725" spc="-142" baseline="2415" dirty="0">
                <a:latin typeface="Lucida Sans Unicode"/>
                <a:cs typeface="Lucida Sans Unicode"/>
              </a:rPr>
              <a:t> </a:t>
            </a:r>
            <a:r>
              <a:rPr sz="1150" dirty="0">
                <a:latin typeface="Lucida Sans Unicode"/>
                <a:cs typeface="Lucida Sans Unicode"/>
              </a:rPr>
              <a:t>c</a:t>
            </a:r>
            <a:r>
              <a:rPr sz="1725" baseline="2415" dirty="0">
                <a:latin typeface="Lucida Sans Unicode"/>
                <a:cs typeface="Lucida Sans Unicode"/>
              </a:rPr>
              <a:t>ontinua</a:t>
            </a:r>
            <a:r>
              <a:rPr sz="1725" spc="-179" baseline="2415" dirty="0">
                <a:latin typeface="Lucida Sans Unicode"/>
                <a:cs typeface="Lucida Sans Unicode"/>
              </a:rPr>
              <a:t> </a:t>
            </a:r>
            <a:r>
              <a:rPr sz="1725" baseline="2415" dirty="0">
                <a:solidFill>
                  <a:srgbClr val="0F0F0F"/>
                </a:solidFill>
                <a:latin typeface="Lucida Sans Unicode"/>
                <a:cs typeface="Lucida Sans Unicode"/>
              </a:rPr>
              <a:t>e </a:t>
            </a:r>
            <a:r>
              <a:rPr sz="1725" spc="-15" baseline="2415" dirty="0">
                <a:latin typeface="Lucida Sans Unicode"/>
                <a:cs typeface="Lucida Sans Unicode"/>
              </a:rPr>
              <a:t>cultura</a:t>
            </a:r>
            <a:r>
              <a:rPr sz="1725" spc="104" baseline="2415" dirty="0">
                <a:latin typeface="Lucida Sans Unicode"/>
                <a:cs typeface="Lucida Sans Unicode"/>
              </a:rPr>
              <a:t> </a:t>
            </a:r>
            <a:r>
              <a:rPr sz="1725" i="1" baseline="2415" dirty="0">
                <a:latin typeface="Arial"/>
                <a:cs typeface="Arial"/>
              </a:rPr>
              <a:t>de</a:t>
            </a:r>
            <a:r>
              <a:rPr sz="1725" i="1" spc="67" baseline="2415" dirty="0">
                <a:latin typeface="Arial"/>
                <a:cs typeface="Arial"/>
              </a:rPr>
              <a:t> </a:t>
            </a:r>
            <a:r>
              <a:rPr sz="1725" spc="-15" baseline="2415" dirty="0">
                <a:latin typeface="Lucida Sans Unicode"/>
                <a:cs typeface="Lucida Sans Unicode"/>
              </a:rPr>
              <a:t>segurança. </a:t>
            </a:r>
            <a:r>
              <a:rPr sz="1150" spc="-10" dirty="0">
                <a:latin typeface="Lucida Sans Unicode"/>
                <a:cs typeface="Lucida Sans Unicode"/>
              </a:rPr>
              <a:t>qualidade</a:t>
            </a:r>
            <a:r>
              <a:rPr sz="1150" spc="-15" dirty="0">
                <a:latin typeface="Lucida Sans Unicode"/>
                <a:cs typeface="Lucida Sans Unicode"/>
              </a:rPr>
              <a:t> </a:t>
            </a:r>
            <a:r>
              <a:rPr sz="1150" i="1" dirty="0">
                <a:solidFill>
                  <a:srgbClr val="1F1F1F"/>
                </a:solidFill>
                <a:latin typeface="Arial"/>
                <a:cs typeface="Arial"/>
              </a:rPr>
              <a:t>e</a:t>
            </a:r>
            <a:r>
              <a:rPr sz="1150" i="1" spc="20" dirty="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sz="1150" spc="-10" dirty="0">
                <a:latin typeface="Lucida Sans Unicode"/>
                <a:cs typeface="Lucida Sans Unicode"/>
              </a:rPr>
              <a:t>ambiente.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740520" y="16957371"/>
            <a:ext cx="2524760" cy="466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 marR="5080" indent="-2540">
              <a:lnSpc>
                <a:spcPct val="125600"/>
              </a:lnSpc>
              <a:spcBef>
                <a:spcPts val="95"/>
              </a:spcBef>
            </a:pPr>
            <a:r>
              <a:rPr sz="1150" spc="-40" dirty="0">
                <a:latin typeface="Lucida Sans Unicode"/>
                <a:cs typeface="Lucida Sans Unicode"/>
              </a:rPr>
              <a:t>Mo</a:t>
            </a:r>
            <a:r>
              <a:rPr sz="1725" spc="-60" baseline="2415" dirty="0">
                <a:latin typeface="Lucida Sans Unicode"/>
                <a:cs typeface="Lucida Sans Unicode"/>
              </a:rPr>
              <a:t>ni</a:t>
            </a:r>
            <a:r>
              <a:rPr sz="1150" spc="-40" dirty="0">
                <a:latin typeface="Lucida Sans Unicode"/>
                <a:cs typeface="Lucida Sans Unicode"/>
              </a:rPr>
              <a:t>toriz.açśo</a:t>
            </a:r>
            <a:r>
              <a:rPr sz="1150" spc="45" dirty="0">
                <a:latin typeface="Lucida Sans Unicode"/>
                <a:cs typeface="Lucida Sans Unicode"/>
              </a:rPr>
              <a:t> </a:t>
            </a:r>
            <a:r>
              <a:rPr sz="1150" dirty="0">
                <a:latin typeface="Lucida Sans Unicode"/>
                <a:cs typeface="Lucida Sans Unicode"/>
              </a:rPr>
              <a:t>constante</a:t>
            </a:r>
            <a:r>
              <a:rPr sz="1150" spc="-25" dirty="0">
                <a:latin typeface="Lucida Sans Unicode"/>
                <a:cs typeface="Lucida Sans Unicode"/>
              </a:rPr>
              <a:t> </a:t>
            </a:r>
            <a:r>
              <a:rPr sz="1150" dirty="0">
                <a:solidFill>
                  <a:srgbClr val="0F0F0F"/>
                </a:solidFill>
                <a:latin typeface="Lucida Sans Unicode"/>
                <a:cs typeface="Lucida Sans Unicode"/>
              </a:rPr>
              <a:t>e</a:t>
            </a:r>
            <a:r>
              <a:rPr sz="1150" spc="-15" dirty="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sz="1150" spc="-25" dirty="0">
                <a:solidFill>
                  <a:srgbClr val="0C0C0C"/>
                </a:solidFill>
                <a:latin typeface="Lucida Sans Unicode"/>
                <a:cs typeface="Lucida Sans Unicode"/>
              </a:rPr>
              <a:t>melhoria </a:t>
            </a:r>
            <a:r>
              <a:rPr sz="1150" spc="-60" dirty="0">
                <a:latin typeface="Lucida Sans Unicode"/>
                <a:cs typeface="Lucida Sans Unicode"/>
              </a:rPr>
              <a:t>contínu.a</a:t>
            </a:r>
            <a:r>
              <a:rPr sz="1150" spc="110" dirty="0">
                <a:latin typeface="Lucida Sans Unicode"/>
                <a:cs typeface="Lucida Sans Unicode"/>
              </a:rPr>
              <a:t> </a:t>
            </a:r>
            <a:r>
              <a:rPr sz="1150" i="1" dirty="0">
                <a:solidFill>
                  <a:srgbClr val="131313"/>
                </a:solidFill>
                <a:latin typeface="Arial"/>
                <a:cs typeface="Arial"/>
              </a:rPr>
              <a:t>dos</a:t>
            </a:r>
            <a:r>
              <a:rPr sz="1150" i="1" spc="55" dirty="0">
                <a:solidFill>
                  <a:srgbClr val="131313"/>
                </a:solidFill>
                <a:latin typeface="Arial"/>
                <a:cs typeface="Arial"/>
              </a:rPr>
              <a:t> </a:t>
            </a:r>
            <a:r>
              <a:rPr sz="1150" spc="-10" dirty="0">
                <a:latin typeface="Lucida Sans Unicode"/>
                <a:cs typeface="Lucida Sans Unicode"/>
              </a:rPr>
              <a:t>proccssos.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739713" y="17620315"/>
            <a:ext cx="2995295" cy="464184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465"/>
              </a:spcBef>
            </a:pPr>
            <a:r>
              <a:rPr sz="1150" spc="-20" dirty="0">
                <a:latin typeface="Lucida Sans Unicode"/>
                <a:cs typeface="Lucida Sans Unicode"/>
              </a:rPr>
              <a:t>Apoio</a:t>
            </a:r>
            <a:r>
              <a:rPr sz="1150" spc="50" dirty="0">
                <a:latin typeface="Lucida Sans Unicode"/>
                <a:cs typeface="Lucida Sans Unicode"/>
              </a:rPr>
              <a:t> </a:t>
            </a:r>
            <a:r>
              <a:rPr sz="1150" spc="-100" dirty="0">
                <a:solidFill>
                  <a:srgbClr val="161616"/>
                </a:solidFill>
                <a:latin typeface="Lucida Sans Unicode"/>
                <a:cs typeface="Lucida Sans Unicode"/>
              </a:rPr>
              <a:t>tč•cnico</a:t>
            </a:r>
            <a:r>
              <a:rPr sz="1150" spc="70" dirty="0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sz="1150" spc="60" dirty="0">
                <a:solidFill>
                  <a:srgbClr val="1A1A1A"/>
                </a:solidFill>
                <a:latin typeface="Lucida Sans Unicode"/>
                <a:cs typeface="Lucida Sans Unicode"/>
              </a:rPr>
              <a:t>cm</a:t>
            </a:r>
            <a:r>
              <a:rPr sz="1150" spc="-105" dirty="0">
                <a:solidFill>
                  <a:srgbClr val="1A1A1A"/>
                </a:solidFill>
                <a:latin typeface="Lucida Sans Unicode"/>
                <a:cs typeface="Lucida Sans Unicode"/>
              </a:rPr>
              <a:t> </a:t>
            </a:r>
            <a:r>
              <a:rPr sz="1150" spc="-75" dirty="0">
                <a:solidFill>
                  <a:srgbClr val="0E0E0E"/>
                </a:solidFill>
                <a:latin typeface="Lucida Sans Unicode"/>
                <a:cs typeface="Lucida Sans Unicode"/>
              </a:rPr>
              <a:t>Iiccnci•^monto</a:t>
            </a:r>
            <a:r>
              <a:rPr sz="1150" spc="-160" dirty="0">
                <a:solidFill>
                  <a:srgbClr val="0E0E0E"/>
                </a:solidFill>
                <a:latin typeface="Lucida Sans Unicode"/>
                <a:cs typeface="Lucida Sans Unicode"/>
              </a:rPr>
              <a:t> </a:t>
            </a:r>
            <a:r>
              <a:rPr sz="1150" spc="-35" dirty="0">
                <a:solidFill>
                  <a:srgbClr val="0F0F0F"/>
                </a:solidFill>
                <a:latin typeface="Lucida Sans Unicode"/>
                <a:cs typeface="Lucida Sans Unicode"/>
              </a:rPr>
              <a:t>.ambiontal</a:t>
            </a:r>
            <a:endParaRPr sz="115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00" dirty="0">
                <a:solidFill>
                  <a:srgbClr val="111111"/>
                </a:solidFill>
                <a:latin typeface="Lucida Sans Unicode"/>
                <a:cs typeface="Lucida Sans Unicode"/>
              </a:rPr>
              <a:t>e</a:t>
            </a:r>
            <a:r>
              <a:rPr sz="1100" spc="140" dirty="0">
                <a:solidFill>
                  <a:srgbClr val="111111"/>
                </a:solidFill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conformidade</a:t>
            </a:r>
            <a:r>
              <a:rPr sz="1100" spc="13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solidFill>
                  <a:srgbClr val="1F1F1F"/>
                </a:solidFill>
                <a:latin typeface="Lucida Sans Unicode"/>
                <a:cs typeface="Lucida Sans Unicode"/>
              </a:rPr>
              <a:t>legal.</a:t>
            </a:r>
            <a:endParaRPr sz="1100" dirty="0">
              <a:latin typeface="Lucida Sans Unicode"/>
              <a:cs typeface="Lucida Sans Unicode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722890" y="19036216"/>
            <a:ext cx="1917064" cy="88201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420"/>
              </a:spcBef>
            </a:pPr>
            <a:r>
              <a:rPr sz="1150" spc="-45" dirty="0">
                <a:solidFill>
                  <a:srgbClr val="111111"/>
                </a:solidFill>
                <a:latin typeface="Lucida Sans Unicode"/>
                <a:cs typeface="Lucida Sans Unicode"/>
              </a:rPr>
              <a:t>Compromisso</a:t>
            </a:r>
            <a:r>
              <a:rPr sz="1150" spc="15" dirty="0">
                <a:solidFill>
                  <a:srgbClr val="111111"/>
                </a:solidFill>
                <a:latin typeface="Lucida Sans Unicode"/>
                <a:cs typeface="Lucida Sans Unicode"/>
              </a:rPr>
              <a:t> </a:t>
            </a:r>
            <a:r>
              <a:rPr sz="1150" spc="-25" dirty="0">
                <a:solidFill>
                  <a:srgbClr val="1C1C1C"/>
                </a:solidFill>
                <a:latin typeface="Lucida Sans Unicode"/>
                <a:cs typeface="Lucida Sans Unicode"/>
              </a:rPr>
              <a:t>com</a:t>
            </a:r>
            <a:endParaRPr sz="1150">
              <a:latin typeface="Lucida Sans Unicode"/>
              <a:cs typeface="Lucida Sans Unicode"/>
            </a:endParaRPr>
          </a:p>
          <a:p>
            <a:pPr marL="19050" marR="421640" indent="-635">
              <a:lnSpc>
                <a:spcPct val="119700"/>
              </a:lnSpc>
              <a:spcBef>
                <a:spcPts val="55"/>
              </a:spcBef>
            </a:pPr>
            <a:r>
              <a:rPr sz="1150" dirty="0">
                <a:solidFill>
                  <a:srgbClr val="131313"/>
                </a:solidFill>
                <a:latin typeface="Lucida Sans Unicode"/>
                <a:cs typeface="Lucida Sans Unicode"/>
              </a:rPr>
              <a:t>e</a:t>
            </a:r>
            <a:r>
              <a:rPr sz="1150" spc="-125" dirty="0">
                <a:solidFill>
                  <a:srgbClr val="131313"/>
                </a:solidFill>
                <a:latin typeface="Lucida Sans Unicode"/>
                <a:cs typeface="Lucida Sans Unicode"/>
              </a:rPr>
              <a:t> </a:t>
            </a:r>
            <a:r>
              <a:rPr sz="1150" spc="-35" dirty="0">
                <a:latin typeface="Lucida Sans Unicode"/>
                <a:cs typeface="Lucida Sans Unicode"/>
              </a:rPr>
              <a:t>conformidade</a:t>
            </a:r>
            <a:r>
              <a:rPr sz="1150" spc="30" dirty="0">
                <a:latin typeface="Lucida Sans Unicode"/>
                <a:cs typeface="Lucida Sans Unicode"/>
              </a:rPr>
              <a:t> </a:t>
            </a:r>
            <a:r>
              <a:rPr sz="1150" spc="-25" dirty="0">
                <a:solidFill>
                  <a:srgbClr val="1C1C1C"/>
                </a:solidFill>
                <a:latin typeface="Lucida Sans Unicode"/>
                <a:cs typeface="Lucida Sans Unicode"/>
              </a:rPr>
              <a:t>legal, </a:t>
            </a:r>
            <a:r>
              <a:rPr sz="1150" spc="-60" dirty="0">
                <a:solidFill>
                  <a:srgbClr val="2A2A2A"/>
                </a:solidFill>
                <a:latin typeface="Lucida Sans Unicode"/>
                <a:cs typeface="Lucida Sans Unicode"/>
              </a:rPr>
              <a:t>a</a:t>
            </a:r>
            <a:r>
              <a:rPr sz="1150" spc="-35" dirty="0">
                <a:solidFill>
                  <a:srgbClr val="2A2A2A"/>
                </a:solidFill>
                <a:latin typeface="Lucida Sans Unicode"/>
                <a:cs typeface="Lucida Sans Unicode"/>
              </a:rPr>
              <a:t> </a:t>
            </a:r>
            <a:r>
              <a:rPr sz="1150" spc="-30" dirty="0">
                <a:solidFill>
                  <a:srgbClr val="0C0C0C"/>
                </a:solidFill>
                <a:latin typeface="Lucida Sans Unicode"/>
                <a:cs typeface="Lucida Sans Unicode"/>
              </a:rPr>
              <a:t>qualidade</a:t>
            </a:r>
            <a:r>
              <a:rPr sz="1150" spc="-40" dirty="0">
                <a:solidFill>
                  <a:srgbClr val="0C0C0C"/>
                </a:solidFill>
                <a:latin typeface="Lucida Sans Unicode"/>
                <a:cs typeface="Lucida Sans Unicode"/>
              </a:rPr>
              <a:t> </a:t>
            </a:r>
            <a:r>
              <a:rPr sz="1150" spc="75" dirty="0">
                <a:solidFill>
                  <a:srgbClr val="1A1A1A"/>
                </a:solidFill>
                <a:latin typeface="Lucida Sans Unicode"/>
                <a:cs typeface="Lucida Sans Unicode"/>
              </a:rPr>
              <a:t>e</a:t>
            </a:r>
            <a:r>
              <a:rPr sz="1150" spc="-105" dirty="0">
                <a:solidFill>
                  <a:srgbClr val="1A1A1A"/>
                </a:solidFill>
                <a:latin typeface="Lucida Sans Unicode"/>
                <a:cs typeface="Lucida Sans Unicode"/>
              </a:rPr>
              <a:t> </a:t>
            </a:r>
            <a:r>
              <a:rPr sz="1150" spc="-50" dirty="0">
                <a:solidFill>
                  <a:srgbClr val="212121"/>
                </a:solidFill>
                <a:latin typeface="Lucida Sans Unicode"/>
                <a:cs typeface="Lucida Sans Unicode"/>
              </a:rPr>
              <a:t>a</a:t>
            </a:r>
            <a:endParaRPr sz="11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150" spc="-60" dirty="0">
                <a:solidFill>
                  <a:srgbClr val="0F0F0F"/>
                </a:solidFill>
                <a:latin typeface="Lucida Sans Unicode"/>
                <a:cs typeface="Lucida Sans Unicode"/>
              </a:rPr>
              <a:t>respons.abilidade</a:t>
            </a:r>
            <a:r>
              <a:rPr sz="1150" spc="40" dirty="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sz="1150" spc="-70" dirty="0">
                <a:latin typeface="Lucida Sans Unicode"/>
                <a:cs typeface="Lucida Sans Unicode"/>
              </a:rPr>
              <a:t>ambiont.aI.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889628" y="12401908"/>
            <a:ext cx="1732914" cy="116506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1905" algn="ctr">
              <a:lnSpc>
                <a:spcPts val="1835"/>
              </a:lnSpc>
              <a:spcBef>
                <a:spcPts val="120"/>
              </a:spcBef>
            </a:pPr>
            <a:r>
              <a:rPr lang="en-US" sz="1600" dirty="0"/>
              <a:t>PROVEN IMPACT</a:t>
            </a:r>
            <a:endParaRPr lang="en-US" sz="1500" dirty="0">
              <a:latin typeface="Calibri"/>
              <a:cs typeface="Calibri"/>
            </a:endParaRPr>
          </a:p>
          <a:p>
            <a:pPr marR="1905" algn="ctr">
              <a:lnSpc>
                <a:spcPts val="1835"/>
              </a:lnSpc>
              <a:spcBef>
                <a:spcPts val="120"/>
              </a:spcBef>
            </a:pPr>
            <a:r>
              <a:rPr lang="en-US" sz="1050" dirty="0"/>
              <a:t>Generation of environmental, social, and economic value with legal compliance and responsibility.</a:t>
            </a:r>
            <a:endParaRPr lang="en-US" sz="1050" dirty="0">
              <a:latin typeface="Lucida Sans Unicode"/>
              <a:cs typeface="Lucida Sans Unicode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880923" y="19034495"/>
            <a:ext cx="1733550" cy="1962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dirty="0">
                <a:latin typeface="Lucida Sans Unicode"/>
                <a:cs typeface="Lucida Sans Unicode"/>
              </a:rPr>
              <a:t>Promovemos</a:t>
            </a:r>
            <a:r>
              <a:rPr sz="1100" spc="40" dirty="0">
                <a:latin typeface="Lucida Sans Unicode"/>
                <a:cs typeface="Lucida Sans Unicode"/>
              </a:rPr>
              <a:t> </a:t>
            </a:r>
            <a:r>
              <a:rPr sz="1100" dirty="0">
                <a:solidFill>
                  <a:srgbClr val="111111"/>
                </a:solidFill>
                <a:latin typeface="Lucida Sans Unicode"/>
                <a:cs typeface="Lucida Sans Unicode"/>
              </a:rPr>
              <a:t>a</a:t>
            </a:r>
            <a:r>
              <a:rPr sz="1100" spc="-35" dirty="0">
                <a:solidFill>
                  <a:srgbClr val="111111"/>
                </a:solidFill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economia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880066" y="19429516"/>
            <a:ext cx="1452880" cy="46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 marR="5080" indent="-3175">
              <a:lnSpc>
                <a:spcPct val="124600"/>
              </a:lnSpc>
              <a:spcBef>
                <a:spcPts val="95"/>
              </a:spcBef>
            </a:pPr>
            <a:r>
              <a:rPr sz="1150" spc="-10" dirty="0">
                <a:latin typeface="Lucida Sans Unicode"/>
                <a:cs typeface="Lucida Sans Unicode"/>
              </a:rPr>
              <a:t>impactos</a:t>
            </a:r>
            <a:r>
              <a:rPr sz="1150" spc="-60" dirty="0">
                <a:latin typeface="Lucida Sans Unicode"/>
                <a:cs typeface="Lucida Sans Unicode"/>
              </a:rPr>
              <a:t> </a:t>
            </a:r>
            <a:r>
              <a:rPr sz="1150" spc="-30" dirty="0">
                <a:latin typeface="Lucida Sans Unicode"/>
                <a:cs typeface="Lucida Sans Unicode"/>
              </a:rPr>
              <a:t>ambientaïs </a:t>
            </a:r>
            <a:r>
              <a:rPr sz="1150" dirty="0">
                <a:solidFill>
                  <a:srgbClr val="161616"/>
                </a:solidFill>
                <a:latin typeface="Lucida Sans Unicode"/>
                <a:cs typeface="Lucida Sans Unicode"/>
              </a:rPr>
              <a:t>em</a:t>
            </a:r>
            <a:r>
              <a:rPr sz="1150" spc="-80" dirty="0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sz="1150" spc="-20" dirty="0">
                <a:latin typeface="Lucida Sans Unicode"/>
                <a:cs typeface="Lucida Sans Unicode"/>
              </a:rPr>
              <a:t>todas</a:t>
            </a:r>
            <a:r>
              <a:rPr sz="1150" spc="-25" dirty="0">
                <a:latin typeface="Lucida Sans Unicode"/>
                <a:cs typeface="Lucida Sans Unicode"/>
              </a:rPr>
              <a:t> </a:t>
            </a:r>
            <a:r>
              <a:rPr sz="1150" dirty="0">
                <a:solidFill>
                  <a:srgbClr val="242424"/>
                </a:solidFill>
                <a:latin typeface="Lucida Sans Unicode"/>
                <a:cs typeface="Lucida Sans Unicode"/>
              </a:rPr>
              <a:t>as</a:t>
            </a:r>
            <a:r>
              <a:rPr sz="1150" spc="-90" dirty="0">
                <a:solidFill>
                  <a:srgbClr val="242424"/>
                </a:solidFill>
                <a:latin typeface="Lucida Sans Unicode"/>
                <a:cs typeface="Lucida Sans Unicode"/>
              </a:rPr>
              <a:t> </a:t>
            </a:r>
            <a:r>
              <a:rPr sz="1150" spc="-10" dirty="0">
                <a:latin typeface="Lucida Sans Unicode"/>
                <a:cs typeface="Lucida Sans Unicode"/>
              </a:rPr>
              <a:t>etapas.</a:t>
            </a:r>
            <a:endParaRPr sz="1150">
              <a:latin typeface="Lucida Sans Unicode"/>
              <a:cs typeface="Lucida Sans Unicode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2708786" y="17034746"/>
            <a:ext cx="5397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i="1" spc="-50" dirty="0">
                <a:solidFill>
                  <a:srgbClr val="131313"/>
                </a:solidFill>
                <a:latin typeface="Arial"/>
                <a:cs typeface="Arial"/>
              </a:rPr>
              <a:t>'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81ACD288-B15F-3B16-7627-221103263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733" y="351442"/>
            <a:ext cx="5923973" cy="1443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D8C87CC6-21C4-3C08-FD71-379B3DD8D72B}"/>
              </a:ext>
            </a:extLst>
          </p:cNvPr>
          <p:cNvSpPr txBox="1"/>
          <p:nvPr/>
        </p:nvSpPr>
        <p:spPr>
          <a:xfrm>
            <a:off x="7150100" y="456818"/>
            <a:ext cx="5215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We Are, How We Operate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56614C82-1839-439B-5FAC-6D70DD8D6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049" y="519741"/>
            <a:ext cx="6083866" cy="169143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D872585-7F2A-2D7C-7DD8-2B88D401D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953" y="7045740"/>
            <a:ext cx="1237254" cy="156858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FE251157-5748-EB7A-9A2C-54A2B3825C45}"/>
              </a:ext>
            </a:extLst>
          </p:cNvPr>
          <p:cNvSpPr txBox="1"/>
          <p:nvPr/>
        </p:nvSpPr>
        <p:spPr>
          <a:xfrm>
            <a:off x="8636482" y="7524096"/>
            <a:ext cx="1547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ETR – </a:t>
            </a:r>
          </a:p>
          <a:p>
            <a:r>
              <a:rPr lang="en-US" sz="1100" dirty="0"/>
              <a:t>Waste Sorting Station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D12BD204-B6BC-4A3A-D1D8-4EDEAE7C3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373" y="9795235"/>
            <a:ext cx="2152950" cy="47606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69E4785-6425-1747-7C57-E0EA65D6C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5649" y="9807691"/>
            <a:ext cx="2038174" cy="32013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BB4016E-4C11-D83E-98D1-C9448DE77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2534" y="9761593"/>
            <a:ext cx="1474541" cy="57810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7AA216E-EA44-BCF5-16BC-52B15905C4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6334" y="8923180"/>
            <a:ext cx="3267531" cy="225774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02A7974-DF14-6424-E77C-A0EFBDE013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6334" y="8923180"/>
            <a:ext cx="3267531" cy="225774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88F2336-5EFC-7490-0859-7ACB718AAE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265" y="14482200"/>
            <a:ext cx="4215765" cy="3571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93960DB-0AD8-76CA-EA11-8D86944FAA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0485" y="14346623"/>
            <a:ext cx="9204130" cy="3834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26700"/>
            <a:ext cx="14302591" cy="197773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</TotalTime>
  <Words>524</Words>
  <Application>Microsoft Office PowerPoint</Application>
  <PresentationFormat>Custom</PresentationFormat>
  <Paragraphs>116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Courier New</vt:lpstr>
      <vt:lpstr>Lucida Sans Unicode</vt:lpstr>
      <vt:lpstr>Times New Roman</vt:lpstr>
      <vt:lpstr>Office Theme</vt:lpstr>
      <vt:lpstr>PowerPoint Presentation</vt:lpstr>
      <vt:lpstr>PowerPoint Presentation</vt:lpstr>
      <vt:lpstr>fCO.t.G.C.G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PROTECTON ENGINEERING NAMIBIA</cp:lastModifiedBy>
  <cp:revision>6</cp:revision>
  <dcterms:created xsi:type="dcterms:W3CDTF">2026-06-14T20:51:14Z</dcterms:created>
  <dcterms:modified xsi:type="dcterms:W3CDTF">2026-06-23T06:06:56Z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2026-06-14T00:00:00Z</vt:filetime>
  </property>
  <property fmtid="{D5CDD505-2E9C-101B-9397-08002B2CF9AE}" pid="4" name="LastSaved">
    <vt:filetime>2026-06-14T00:00:00Z</vt:filetime>
  </property>
  <property fmtid="{D5CDD505-2E9C-101B-9397-08002B2CF9AE}" pid="5" name="Producer">
    <vt:lpwstr>iLovePDF</vt:lpwstr>
  </property>
</Properties>
</file>